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3" roundtripDataSignature="AMtx7mj3V77gMmP/Wk6zjilmTQsyyMI7/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4" name="Google Shape;4;n"/>
          <p:cNvSpPr txBox="1"/>
          <p:nvPr>
            <p:ph idx="10" type="dt"/>
          </p:nvPr>
        </p:nvSpPr>
        <p:spPr>
          <a:xfrm>
            <a:off x="3884612" y="0"/>
            <a:ext cx="2971800" cy="4587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rgbClr val="000000"/>
                </a:solidFill>
                <a:latin typeface="Calibri"/>
                <a:ea typeface="Calibri"/>
                <a:cs typeface="Calibri"/>
                <a:sym typeface="Calibri"/>
              </a:defRPr>
            </a:lvl9pPr>
          </a:lstStyle>
          <a:p/>
        </p:txBody>
      </p:sp>
      <p:sp>
        <p:nvSpPr>
          <p:cNvPr id="8" name="Google Shape;8;n"/>
          <p:cNvSpPr txBox="1"/>
          <p:nvPr>
            <p:ph idx="12" type="sldNum"/>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5ea6503bf6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g15ea6503bf6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5ea6503bf6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15ea6503bf6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5ea6503bf6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g15ea6503bf6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40c85719c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g140c85719c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40c85719cd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g140c85719cd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5ec7863f9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g15ec7863f9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5ec7863f9f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g15ec7863f9f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5ec7863f9f_0_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g15ec7863f9f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571bd7d2e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571bd7d2e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g1571bd7d2e1_0_0:notes"/>
          <p:cNvSpPr txBox="1"/>
          <p:nvPr>
            <p:ph idx="12" type="sldNum"/>
          </p:nvPr>
        </p:nvSpPr>
        <p:spPr>
          <a:xfrm>
            <a:off x="3884612" y="8685212"/>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Calibri"/>
              <a:buNone/>
            </a:pPr>
            <a:fld id="{00000000-1234-1234-1234-123412341234}" type="slidenum">
              <a:rPr lang="en-US"/>
              <a:t>‹#›</a:t>
            </a:fld>
            <a:endParaRPr sz="14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571bd7d2e1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g1571bd7d2e1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571bd7d2e1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g1571bd7d2e1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571bd7d2e1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g1571bd7d2e1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571bd7d2e1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g1571bd7d2e1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571bd7d2e1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g1571bd7d2e1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571bd7d2e1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g1571bd7d2e1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571bd7d2e1_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g1571bd7d2e1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5ea6503bf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g15ea6503bf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dia"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7" name="Google Shape;17;p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zakaszfejléc" type="secHead">
  <p:cSld name="SECTION_HEADER">
    <p:spTree>
      <p:nvGrpSpPr>
        <p:cNvPr id="72" name="Shape 72"/>
        <p:cNvGrpSpPr/>
        <p:nvPr/>
      </p:nvGrpSpPr>
      <p:grpSpPr>
        <a:xfrm>
          <a:off x="0" y="0"/>
          <a:ext cx="0" cy="0"/>
          <a:chOff x="0" y="0"/>
          <a:chExt cx="0" cy="0"/>
        </a:xfrm>
      </p:grpSpPr>
      <p:sp>
        <p:nvSpPr>
          <p:cNvPr id="73" name="Google Shape;73;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4" name="Google Shape;74;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5" name="Google Shape;75;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 és tartalom" type="obj">
  <p:cSld name="OBJECT">
    <p:spTree>
      <p:nvGrpSpPr>
        <p:cNvPr id="78" name="Shape 78"/>
        <p:cNvGrpSpPr/>
        <p:nvPr/>
      </p:nvGrpSpPr>
      <p:grpSpPr>
        <a:xfrm>
          <a:off x="0" y="0"/>
          <a:ext cx="0" cy="0"/>
          <a:chOff x="0" y="0"/>
          <a:chExt cx="0" cy="0"/>
        </a:xfrm>
      </p:grpSpPr>
      <p:sp>
        <p:nvSpPr>
          <p:cNvPr id="79" name="Google Shape;79;p13"/>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0" name="Google Shape;80;p13"/>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üggőleges cím és szöveg" type="vertTitleAndTx">
  <p:cSld name="VERTICAL_TITLE_AND_VERTICAL_TEXT">
    <p:spTree>
      <p:nvGrpSpPr>
        <p:cNvPr id="21" name="Shape 21"/>
        <p:cNvGrpSpPr/>
        <p:nvPr/>
      </p:nvGrpSpPr>
      <p:grpSpPr>
        <a:xfrm>
          <a:off x="0" y="0"/>
          <a:ext cx="0" cy="0"/>
          <a:chOff x="0" y="0"/>
          <a:chExt cx="0" cy="0"/>
        </a:xfrm>
      </p:grpSpPr>
      <p:sp>
        <p:nvSpPr>
          <p:cNvPr id="22" name="Google Shape;22;p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3" name="Google Shape;23;p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ím és függőleges szöveg" type="vertTx">
  <p:cSld name="VERTICAL_TEXT">
    <p:spTree>
      <p:nvGrpSpPr>
        <p:cNvPr id="27" name="Shape 27"/>
        <p:cNvGrpSpPr/>
        <p:nvPr/>
      </p:nvGrpSpPr>
      <p:grpSpPr>
        <a:xfrm>
          <a:off x="0" y="0"/>
          <a:ext cx="0" cy="0"/>
          <a:chOff x="0" y="0"/>
          <a:chExt cx="0" cy="0"/>
        </a:xfrm>
      </p:grpSpPr>
      <p:sp>
        <p:nvSpPr>
          <p:cNvPr id="28" name="Google Shape;28;p5"/>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9" name="Google Shape;29;p5"/>
          <p:cNvSpPr txBox="1"/>
          <p:nvPr>
            <p:ph idx="1" type="body"/>
          </p:nvPr>
        </p:nvSpPr>
        <p:spPr>
          <a:xfrm rot="5400000">
            <a:off x="3920332" y="-1256507"/>
            <a:ext cx="4351337"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ép képaláírással" type="picTx">
  <p:cSld name="PICTURE_WITH_CAPTION_TEXT">
    <p:spTree>
      <p:nvGrpSpPr>
        <p:cNvPr id="33" name="Shape 33"/>
        <p:cNvGrpSpPr/>
        <p:nvPr/>
      </p:nvGrpSpPr>
      <p:grpSpPr>
        <a:xfrm>
          <a:off x="0" y="0"/>
          <a:ext cx="0" cy="0"/>
          <a:chOff x="0" y="0"/>
          <a:chExt cx="0" cy="0"/>
        </a:xfrm>
      </p:grpSpPr>
      <p:sp>
        <p:nvSpPr>
          <p:cNvPr id="34" name="Google Shape;34;p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5" name="Google Shape;35;p6"/>
          <p:cNvSpPr/>
          <p:nvPr>
            <p:ph idx="2" type="pic"/>
          </p:nvPr>
        </p:nvSpPr>
        <p:spPr>
          <a:xfrm>
            <a:off x="5183188" y="987425"/>
            <a:ext cx="6172200" cy="4873625"/>
          </a:xfrm>
          <a:prstGeom prst="rect">
            <a:avLst/>
          </a:prstGeom>
          <a:noFill/>
          <a:ln>
            <a:noFill/>
          </a:ln>
        </p:spPr>
      </p:sp>
      <p:sp>
        <p:nvSpPr>
          <p:cNvPr id="36" name="Google Shape;36;p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7" name="Google Shape;37;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talomrész képaláírással" type="objTx">
  <p:cSld name="OBJECT_WITH_CAPTION_TEXT">
    <p:spTree>
      <p:nvGrpSpPr>
        <p:cNvPr id="40" name="Shape 40"/>
        <p:cNvGrpSpPr/>
        <p:nvPr/>
      </p:nvGrpSpPr>
      <p:grpSpPr>
        <a:xfrm>
          <a:off x="0" y="0"/>
          <a:ext cx="0" cy="0"/>
          <a:chOff x="0" y="0"/>
          <a:chExt cx="0" cy="0"/>
        </a:xfrm>
      </p:grpSpPr>
      <p:sp>
        <p:nvSpPr>
          <p:cNvPr id="41" name="Google Shape;41;p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2" name="Google Shape;42;p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3" name="Google Shape;43;p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4" name="Google Shape;44;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Üres" type="blank">
  <p:cSld name="BLANK">
    <p:spTree>
      <p:nvGrpSpPr>
        <p:cNvPr id="47" name="Shape 47"/>
        <p:cNvGrpSpPr/>
        <p:nvPr/>
      </p:nvGrpSpPr>
      <p:grpSpPr>
        <a:xfrm>
          <a:off x="0" y="0"/>
          <a:ext cx="0" cy="0"/>
          <a:chOff x="0" y="0"/>
          <a:chExt cx="0" cy="0"/>
        </a:xfrm>
      </p:grpSpPr>
      <p:sp>
        <p:nvSpPr>
          <p:cNvPr id="48" name="Google Shape;48;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sak cím" type="titleOnly">
  <p:cSld name="TITLE_ONLY">
    <p:spTree>
      <p:nvGrpSpPr>
        <p:cNvPr id="51" name="Shape 51"/>
        <p:cNvGrpSpPr/>
        <p:nvPr/>
      </p:nvGrpSpPr>
      <p:grpSpPr>
        <a:xfrm>
          <a:off x="0" y="0"/>
          <a:ext cx="0" cy="0"/>
          <a:chOff x="0" y="0"/>
          <a:chExt cx="0" cy="0"/>
        </a:xfrm>
      </p:grpSpPr>
      <p:sp>
        <p:nvSpPr>
          <p:cNvPr id="52" name="Google Shape;52;p9"/>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3" name="Google Shape;5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Összehasonlítás" type="twoTxTwoObj">
  <p:cSld name="TWO_OBJECTS_WITH_TEXT">
    <p:spTree>
      <p:nvGrpSpPr>
        <p:cNvPr id="56" name="Shape 56"/>
        <p:cNvGrpSpPr/>
        <p:nvPr/>
      </p:nvGrpSpPr>
      <p:grpSpPr>
        <a:xfrm>
          <a:off x="0" y="0"/>
          <a:ext cx="0" cy="0"/>
          <a:chOff x="0" y="0"/>
          <a:chExt cx="0" cy="0"/>
        </a:xfrm>
      </p:grpSpPr>
      <p:sp>
        <p:nvSpPr>
          <p:cNvPr id="57" name="Google Shape;57;p1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8" name="Google Shape;58;p1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9" name="Google Shape;59;p1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1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1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artalomrész" type="twoObj">
  <p:cSld name="TWO_OBJECTS">
    <p:spTree>
      <p:nvGrpSpPr>
        <p:cNvPr id="65" name="Shape 65"/>
        <p:cNvGrpSpPr/>
        <p:nvPr/>
      </p:nvGrpSpPr>
      <p:grpSpPr>
        <a:xfrm>
          <a:off x="0" y="0"/>
          <a:ext cx="0" cy="0"/>
          <a:chOff x="0" y="0"/>
          <a:chExt cx="0" cy="0"/>
        </a:xfrm>
      </p:grpSpPr>
      <p:sp>
        <p:nvSpPr>
          <p:cNvPr id="66" name="Google Shape;66;p11"/>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7" name="Google Shape;67;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2"/>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8.jpg"/><Relationship Id="rId5"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3.jpg"/><Relationship Id="rId5"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alpha val="44313"/>
          </a:srgbClr>
        </a:solidFill>
      </p:bgPr>
    </p:bg>
    <p:spTree>
      <p:nvGrpSpPr>
        <p:cNvPr id="87" name="Shape 87"/>
        <p:cNvGrpSpPr/>
        <p:nvPr/>
      </p:nvGrpSpPr>
      <p:grpSpPr>
        <a:xfrm>
          <a:off x="0" y="0"/>
          <a:ext cx="0" cy="0"/>
          <a:chOff x="0" y="0"/>
          <a:chExt cx="0" cy="0"/>
        </a:xfrm>
      </p:grpSpPr>
      <p:sp>
        <p:nvSpPr>
          <p:cNvPr id="88" name="Google Shape;88;p1"/>
          <p:cNvSpPr txBox="1"/>
          <p:nvPr>
            <p:ph idx="1" type="subTitle"/>
          </p:nvPr>
        </p:nvSpPr>
        <p:spPr>
          <a:xfrm>
            <a:off x="2484437" y="1779587"/>
            <a:ext cx="9144000" cy="422433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t/>
            </a:r>
            <a:endParaRPr sz="3400">
              <a:latin typeface="Georgia"/>
              <a:ea typeface="Georgia"/>
              <a:cs typeface="Georgia"/>
              <a:sym typeface="Georgia"/>
            </a:endParaRPr>
          </a:p>
          <a:p>
            <a:pPr indent="0" lvl="0" marL="0" rtl="0" algn="ctr">
              <a:lnSpc>
                <a:spcPct val="90000"/>
              </a:lnSpc>
              <a:spcBef>
                <a:spcPts val="0"/>
              </a:spcBef>
              <a:spcAft>
                <a:spcPts val="0"/>
              </a:spcAft>
              <a:buClr>
                <a:schemeClr val="dk1"/>
              </a:buClr>
              <a:buSzPts val="2400"/>
              <a:buNone/>
            </a:pPr>
            <a:r>
              <a:t/>
            </a:r>
            <a:endParaRPr sz="3400">
              <a:latin typeface="Georgia"/>
              <a:ea typeface="Georgia"/>
              <a:cs typeface="Georgia"/>
              <a:sym typeface="Georgia"/>
            </a:endParaRPr>
          </a:p>
          <a:p>
            <a:pPr indent="0" lvl="0" marL="0" rtl="0" algn="ctr">
              <a:lnSpc>
                <a:spcPct val="90000"/>
              </a:lnSpc>
              <a:spcBef>
                <a:spcPts val="0"/>
              </a:spcBef>
              <a:spcAft>
                <a:spcPts val="0"/>
              </a:spcAft>
              <a:buClr>
                <a:schemeClr val="dk1"/>
              </a:buClr>
              <a:buSzPts val="2400"/>
              <a:buNone/>
            </a:pPr>
            <a:r>
              <a:rPr lang="en-US" sz="3400">
                <a:latin typeface="Georgia"/>
                <a:ea typeface="Georgia"/>
                <a:cs typeface="Georgia"/>
                <a:sym typeface="Georgia"/>
              </a:rPr>
              <a:t>Váljunk osztályközösséggé!</a:t>
            </a:r>
            <a:endParaRPr sz="3400">
              <a:latin typeface="Georgia"/>
              <a:ea typeface="Georgia"/>
              <a:cs typeface="Georgia"/>
              <a:sym typeface="Georgia"/>
            </a:endParaRPr>
          </a:p>
          <a:p>
            <a:pPr indent="0" lvl="0" marL="0" rtl="0" algn="ctr">
              <a:lnSpc>
                <a:spcPct val="90000"/>
              </a:lnSpc>
              <a:spcBef>
                <a:spcPts val="0"/>
              </a:spcBef>
              <a:spcAft>
                <a:spcPts val="0"/>
              </a:spcAft>
              <a:buClr>
                <a:schemeClr val="dk1"/>
              </a:buClr>
              <a:buSzPts val="2400"/>
              <a:buNone/>
            </a:pPr>
            <a:r>
              <a:t/>
            </a:r>
            <a:endParaRPr sz="3400">
              <a:latin typeface="Georgia"/>
              <a:ea typeface="Georgia"/>
              <a:cs typeface="Georgia"/>
              <a:sym typeface="Georgia"/>
            </a:endParaRPr>
          </a:p>
          <a:p>
            <a:pPr indent="0" lvl="0" marL="0" rtl="0" algn="ctr">
              <a:lnSpc>
                <a:spcPct val="90000"/>
              </a:lnSpc>
              <a:spcBef>
                <a:spcPts val="0"/>
              </a:spcBef>
              <a:spcAft>
                <a:spcPts val="0"/>
              </a:spcAft>
              <a:buClr>
                <a:schemeClr val="dk1"/>
              </a:buClr>
              <a:buSzPts val="2400"/>
              <a:buNone/>
            </a:pPr>
            <a:r>
              <a:t/>
            </a:r>
            <a:endParaRPr sz="3100">
              <a:latin typeface="Georgia"/>
              <a:ea typeface="Georgia"/>
              <a:cs typeface="Georgia"/>
              <a:sym typeface="Georgia"/>
            </a:endParaRPr>
          </a:p>
          <a:p>
            <a:pPr indent="0" lvl="0" marL="0" rtl="0" algn="ctr">
              <a:lnSpc>
                <a:spcPct val="90000"/>
              </a:lnSpc>
              <a:spcBef>
                <a:spcPts val="0"/>
              </a:spcBef>
              <a:spcAft>
                <a:spcPts val="0"/>
              </a:spcAft>
              <a:buClr>
                <a:schemeClr val="dk1"/>
              </a:buClr>
              <a:buSzPts val="2400"/>
              <a:buNone/>
            </a:pPr>
            <a:r>
              <a:rPr lang="en-US" sz="2800">
                <a:latin typeface="Georgia"/>
                <a:ea typeface="Georgia"/>
                <a:cs typeface="Georgia"/>
                <a:sym typeface="Georgia"/>
              </a:rPr>
              <a:t>projektmunka a Kovid által kettészakított osztályban</a:t>
            </a:r>
            <a:endParaRPr sz="2800">
              <a:latin typeface="Georgia"/>
              <a:ea typeface="Georgia"/>
              <a:cs typeface="Georgia"/>
              <a:sym typeface="Georgia"/>
            </a:endParaRPr>
          </a:p>
          <a:p>
            <a:pPr indent="0" lvl="0" marL="0" rtl="0" algn="ctr">
              <a:lnSpc>
                <a:spcPct val="90000"/>
              </a:lnSpc>
              <a:spcBef>
                <a:spcPts val="0"/>
              </a:spcBef>
              <a:spcAft>
                <a:spcPts val="0"/>
              </a:spcAft>
              <a:buClr>
                <a:schemeClr val="dk1"/>
              </a:buClr>
              <a:buSzPts val="2400"/>
              <a:buNone/>
            </a:pPr>
            <a:r>
              <a:t/>
            </a:r>
            <a:endParaRPr sz="2800">
              <a:latin typeface="Georgia"/>
              <a:ea typeface="Georgia"/>
              <a:cs typeface="Georgia"/>
              <a:sym typeface="Georgia"/>
            </a:endParaRPr>
          </a:p>
          <a:p>
            <a:pPr indent="0" lvl="0" marL="0" rtl="0" algn="ctr">
              <a:lnSpc>
                <a:spcPct val="90000"/>
              </a:lnSpc>
              <a:spcBef>
                <a:spcPts val="0"/>
              </a:spcBef>
              <a:spcAft>
                <a:spcPts val="0"/>
              </a:spcAft>
              <a:buClr>
                <a:schemeClr val="dk1"/>
              </a:buClr>
              <a:buSzPts val="2400"/>
              <a:buNone/>
            </a:pPr>
            <a:r>
              <a:t/>
            </a:r>
            <a:endParaRPr sz="2800">
              <a:latin typeface="Georgia"/>
              <a:ea typeface="Georgia"/>
              <a:cs typeface="Georgia"/>
              <a:sym typeface="Georgia"/>
            </a:endParaRPr>
          </a:p>
          <a:p>
            <a:pPr indent="0" lvl="0" marL="0" rtl="0" algn="r">
              <a:lnSpc>
                <a:spcPct val="90000"/>
              </a:lnSpc>
              <a:spcBef>
                <a:spcPts val="0"/>
              </a:spcBef>
              <a:spcAft>
                <a:spcPts val="0"/>
              </a:spcAft>
              <a:buClr>
                <a:schemeClr val="dk1"/>
              </a:buClr>
              <a:buSzPts val="2400"/>
              <a:buNone/>
            </a:pPr>
            <a:r>
              <a:rPr lang="en-US" sz="1900">
                <a:latin typeface="Georgia"/>
                <a:ea typeface="Georgia"/>
                <a:cs typeface="Georgia"/>
                <a:sym typeface="Georgia"/>
              </a:rPr>
              <a:t>Koncz Hajnalka - tanár, mentálhigiénés segítő szakember</a:t>
            </a:r>
            <a:endParaRPr sz="1900">
              <a:latin typeface="Georgia"/>
              <a:ea typeface="Georgia"/>
              <a:cs typeface="Georgia"/>
              <a:sym typeface="Georgia"/>
            </a:endParaRPr>
          </a:p>
        </p:txBody>
      </p:sp>
      <p:sp>
        <p:nvSpPr>
          <p:cNvPr id="89" name="Google Shape;89;p1"/>
          <p:cNvSpPr txBox="1"/>
          <p:nvPr/>
        </p:nvSpPr>
        <p:spPr>
          <a:xfrm>
            <a:off x="2627312" y="6356350"/>
            <a:ext cx="6507162"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„Lelki egészség az iskolában” Pedagógiai Mentálhigiénés Konferencia - Hódmezővásárhely, 2022. október </a:t>
            </a:r>
            <a:r>
              <a:rPr b="0" i="0" lang="en-US" sz="1000" u="none" cap="none" strike="noStrike">
                <a:solidFill>
                  <a:schemeClr val="dk1"/>
                </a:solidFill>
                <a:latin typeface="Calibri"/>
                <a:ea typeface="Calibri"/>
                <a:cs typeface="Calibri"/>
                <a:sym typeface="Calibri"/>
              </a:rPr>
              <a:t>5.</a:t>
            </a:r>
            <a:endParaRPr/>
          </a:p>
        </p:txBody>
      </p:sp>
      <p:pic>
        <p:nvPicPr>
          <p:cNvPr id="90" name="Google Shape;90;p1"/>
          <p:cNvPicPr preferRelativeResize="0"/>
          <p:nvPr/>
        </p:nvPicPr>
        <p:blipFill rotWithShape="1">
          <a:blip r:embed="rId3">
            <a:alphaModFix/>
          </a:blip>
          <a:srcRect b="0" l="0" r="0" t="0"/>
          <a:stretch/>
        </p:blipFill>
        <p:spPr>
          <a:xfrm>
            <a:off x="136525" y="79375"/>
            <a:ext cx="2673350" cy="18907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alpha val="44310"/>
          </a:srgbClr>
        </a:solidFill>
      </p:bgPr>
    </p:bg>
    <p:spTree>
      <p:nvGrpSpPr>
        <p:cNvPr id="150" name="Shape 150"/>
        <p:cNvGrpSpPr/>
        <p:nvPr/>
      </p:nvGrpSpPr>
      <p:grpSpPr>
        <a:xfrm>
          <a:off x="0" y="0"/>
          <a:ext cx="0" cy="0"/>
          <a:chOff x="0" y="0"/>
          <a:chExt cx="0" cy="0"/>
        </a:xfrm>
      </p:grpSpPr>
      <p:sp>
        <p:nvSpPr>
          <p:cNvPr id="151" name="Google Shape;151;g15ea6503bf6_0_6"/>
          <p:cNvSpPr txBox="1"/>
          <p:nvPr>
            <p:ph idx="1" type="subTitle"/>
          </p:nvPr>
        </p:nvSpPr>
        <p:spPr>
          <a:xfrm>
            <a:off x="1222225" y="645050"/>
            <a:ext cx="10464000" cy="5711400"/>
          </a:xfrm>
          <a:prstGeom prst="rect">
            <a:avLst/>
          </a:prstGeom>
          <a:noFill/>
          <a:ln>
            <a:noFill/>
          </a:ln>
        </p:spPr>
        <p:txBody>
          <a:bodyPr anchorCtr="0" anchor="t" bIns="45700" lIns="91425" spcFirstLastPara="1" rIns="91425" wrap="square" tIns="45700">
            <a:noAutofit/>
          </a:bodyPr>
          <a:lstStyle/>
          <a:p>
            <a:pPr indent="0" lvl="0" marL="1828800" rtl="0" algn="just">
              <a:lnSpc>
                <a:spcPct val="150000"/>
              </a:lnSpc>
              <a:spcBef>
                <a:spcPts val="0"/>
              </a:spcBef>
              <a:spcAft>
                <a:spcPts val="0"/>
              </a:spcAft>
              <a:buNone/>
            </a:pPr>
            <a:r>
              <a:rPr lang="en-US" sz="2100">
                <a:latin typeface="Georgia"/>
                <a:ea typeface="Georgia"/>
                <a:cs typeface="Georgia"/>
                <a:sym typeface="Georgia"/>
              </a:rPr>
              <a:t>2021.09.28. Ne bánts!</a:t>
            </a:r>
            <a:endParaRPr sz="2100">
              <a:latin typeface="Georgia"/>
              <a:ea typeface="Georgia"/>
              <a:cs typeface="Georgia"/>
              <a:sym typeface="Georgia"/>
            </a:endParaRPr>
          </a:p>
          <a:p>
            <a:pPr indent="0" lvl="0" marL="457200" rtl="0" algn="just">
              <a:lnSpc>
                <a:spcPct val="150000"/>
              </a:lnSpc>
              <a:spcBef>
                <a:spcPts val="0"/>
              </a:spcBef>
              <a:spcAft>
                <a:spcPts val="0"/>
              </a:spcAft>
              <a:buNone/>
            </a:pPr>
            <a:r>
              <a:t/>
            </a:r>
            <a:endParaRPr sz="2100">
              <a:latin typeface="Georgia"/>
              <a:ea typeface="Georgia"/>
              <a:cs typeface="Georgia"/>
              <a:sym typeface="Georgia"/>
            </a:endParaRPr>
          </a:p>
        </p:txBody>
      </p:sp>
      <p:sp>
        <p:nvSpPr>
          <p:cNvPr id="152" name="Google Shape;152;g15ea6503bf6_0_6"/>
          <p:cNvSpPr txBox="1"/>
          <p:nvPr/>
        </p:nvSpPr>
        <p:spPr>
          <a:xfrm>
            <a:off x="2627312" y="6356350"/>
            <a:ext cx="65073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„Lelki egészség az iskolában” Pedagógiai Mentálhigiénés Konferencia - Hódmezővásárhely, 2022. október </a:t>
            </a:r>
            <a:r>
              <a:rPr b="0" i="0" lang="en-US" sz="1000" u="none" cap="none" strike="noStrike">
                <a:solidFill>
                  <a:schemeClr val="dk1"/>
                </a:solidFill>
                <a:latin typeface="Calibri"/>
                <a:ea typeface="Calibri"/>
                <a:cs typeface="Calibri"/>
                <a:sym typeface="Calibri"/>
              </a:rPr>
              <a:t>5.</a:t>
            </a:r>
            <a:endParaRPr/>
          </a:p>
        </p:txBody>
      </p:sp>
      <p:pic>
        <p:nvPicPr>
          <p:cNvPr id="153" name="Google Shape;153;g15ea6503bf6_0_6"/>
          <p:cNvPicPr preferRelativeResize="0"/>
          <p:nvPr/>
        </p:nvPicPr>
        <p:blipFill rotWithShape="1">
          <a:blip r:embed="rId3">
            <a:alphaModFix/>
          </a:blip>
          <a:srcRect b="0" l="0" r="0" t="0"/>
          <a:stretch/>
        </p:blipFill>
        <p:spPr>
          <a:xfrm>
            <a:off x="136525" y="79375"/>
            <a:ext cx="2490777" cy="1761598"/>
          </a:xfrm>
          <a:prstGeom prst="rect">
            <a:avLst/>
          </a:prstGeom>
          <a:noFill/>
          <a:ln>
            <a:noFill/>
          </a:ln>
        </p:spPr>
      </p:pic>
      <p:pic>
        <p:nvPicPr>
          <p:cNvPr id="154" name="Google Shape;154;g15ea6503bf6_0_6"/>
          <p:cNvPicPr preferRelativeResize="0"/>
          <p:nvPr/>
        </p:nvPicPr>
        <p:blipFill>
          <a:blip r:embed="rId4">
            <a:alphaModFix/>
          </a:blip>
          <a:stretch>
            <a:fillRect/>
          </a:stretch>
        </p:blipFill>
        <p:spPr>
          <a:xfrm>
            <a:off x="6756150" y="645050"/>
            <a:ext cx="4930076" cy="5711401"/>
          </a:xfrm>
          <a:prstGeom prst="rect">
            <a:avLst/>
          </a:prstGeom>
          <a:noFill/>
          <a:ln>
            <a:noFill/>
          </a:ln>
        </p:spPr>
      </p:pic>
      <p:pic>
        <p:nvPicPr>
          <p:cNvPr id="155" name="Google Shape;155;g15ea6503bf6_0_6"/>
          <p:cNvPicPr preferRelativeResize="0"/>
          <p:nvPr/>
        </p:nvPicPr>
        <p:blipFill>
          <a:blip r:embed="rId5">
            <a:alphaModFix/>
          </a:blip>
          <a:stretch>
            <a:fillRect/>
          </a:stretch>
        </p:blipFill>
        <p:spPr>
          <a:xfrm>
            <a:off x="2866675" y="1052475"/>
            <a:ext cx="3650100" cy="510880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alpha val="44310"/>
          </a:srgbClr>
        </a:solidFill>
      </p:bgPr>
    </p:bg>
    <p:spTree>
      <p:nvGrpSpPr>
        <p:cNvPr id="159" name="Shape 159"/>
        <p:cNvGrpSpPr/>
        <p:nvPr/>
      </p:nvGrpSpPr>
      <p:grpSpPr>
        <a:xfrm>
          <a:off x="0" y="0"/>
          <a:ext cx="0" cy="0"/>
          <a:chOff x="0" y="0"/>
          <a:chExt cx="0" cy="0"/>
        </a:xfrm>
      </p:grpSpPr>
      <p:sp>
        <p:nvSpPr>
          <p:cNvPr id="160" name="Google Shape;160;g15ea6503bf6_0_15"/>
          <p:cNvSpPr txBox="1"/>
          <p:nvPr>
            <p:ph idx="1" type="subTitle"/>
          </p:nvPr>
        </p:nvSpPr>
        <p:spPr>
          <a:xfrm>
            <a:off x="1222225" y="645050"/>
            <a:ext cx="10464000" cy="5711400"/>
          </a:xfrm>
          <a:prstGeom prst="rect">
            <a:avLst/>
          </a:prstGeom>
          <a:noFill/>
          <a:ln>
            <a:noFill/>
          </a:ln>
        </p:spPr>
        <p:txBody>
          <a:bodyPr anchorCtr="0" anchor="t" bIns="45700" lIns="91425" spcFirstLastPara="1" rIns="91425" wrap="square" tIns="45700">
            <a:noAutofit/>
          </a:bodyPr>
          <a:lstStyle/>
          <a:p>
            <a:pPr indent="0" lvl="0" marL="1828800" rtl="0" algn="just">
              <a:lnSpc>
                <a:spcPct val="150000"/>
              </a:lnSpc>
              <a:spcBef>
                <a:spcPts val="0"/>
              </a:spcBef>
              <a:spcAft>
                <a:spcPts val="0"/>
              </a:spcAft>
              <a:buNone/>
            </a:pPr>
            <a:r>
              <a:rPr lang="en-US" sz="2100">
                <a:latin typeface="Georgia"/>
                <a:ea typeface="Georgia"/>
                <a:cs typeface="Georgia"/>
                <a:sym typeface="Georgia"/>
              </a:rPr>
              <a:t>2021.10.05. Ez vagyok én!</a:t>
            </a:r>
            <a:endParaRPr sz="2100">
              <a:latin typeface="Georgia"/>
              <a:ea typeface="Georgia"/>
              <a:cs typeface="Georgia"/>
              <a:sym typeface="Georgia"/>
            </a:endParaRPr>
          </a:p>
          <a:p>
            <a:pPr indent="0" lvl="0" marL="1828800" rtl="0" algn="just">
              <a:lnSpc>
                <a:spcPct val="150000"/>
              </a:lnSpc>
              <a:spcBef>
                <a:spcPts val="0"/>
              </a:spcBef>
              <a:spcAft>
                <a:spcPts val="0"/>
              </a:spcAft>
              <a:buNone/>
            </a:pPr>
            <a:r>
              <a:t/>
            </a:r>
            <a:endParaRPr sz="2100">
              <a:latin typeface="Georgia"/>
              <a:ea typeface="Georgia"/>
              <a:cs typeface="Georgia"/>
              <a:sym typeface="Georgia"/>
            </a:endParaRPr>
          </a:p>
          <a:p>
            <a:pPr indent="0" lvl="0" marL="457200" rtl="0" algn="just">
              <a:lnSpc>
                <a:spcPct val="150000"/>
              </a:lnSpc>
              <a:spcBef>
                <a:spcPts val="0"/>
              </a:spcBef>
              <a:spcAft>
                <a:spcPts val="0"/>
              </a:spcAft>
              <a:buNone/>
            </a:pPr>
            <a:r>
              <a:t/>
            </a:r>
            <a:endParaRPr sz="2100">
              <a:latin typeface="Georgia"/>
              <a:ea typeface="Georgia"/>
              <a:cs typeface="Georgia"/>
              <a:sym typeface="Georgia"/>
            </a:endParaRPr>
          </a:p>
        </p:txBody>
      </p:sp>
      <p:sp>
        <p:nvSpPr>
          <p:cNvPr id="161" name="Google Shape;161;g15ea6503bf6_0_15"/>
          <p:cNvSpPr txBox="1"/>
          <p:nvPr/>
        </p:nvSpPr>
        <p:spPr>
          <a:xfrm>
            <a:off x="2627312" y="6356350"/>
            <a:ext cx="65073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„Lelki egészség az iskolában” Pedagógiai Mentálhigiénés Konferencia - Hódmezővásárhely, 2022. október </a:t>
            </a:r>
            <a:r>
              <a:rPr b="0" i="0" lang="en-US" sz="1000" u="none" cap="none" strike="noStrike">
                <a:solidFill>
                  <a:schemeClr val="dk1"/>
                </a:solidFill>
                <a:latin typeface="Calibri"/>
                <a:ea typeface="Calibri"/>
                <a:cs typeface="Calibri"/>
                <a:sym typeface="Calibri"/>
              </a:rPr>
              <a:t>5.</a:t>
            </a:r>
            <a:endParaRPr/>
          </a:p>
        </p:txBody>
      </p:sp>
      <p:pic>
        <p:nvPicPr>
          <p:cNvPr id="162" name="Google Shape;162;g15ea6503bf6_0_15"/>
          <p:cNvPicPr preferRelativeResize="0"/>
          <p:nvPr/>
        </p:nvPicPr>
        <p:blipFill rotWithShape="1">
          <a:blip r:embed="rId3">
            <a:alphaModFix/>
          </a:blip>
          <a:srcRect b="0" l="0" r="0" t="0"/>
          <a:stretch/>
        </p:blipFill>
        <p:spPr>
          <a:xfrm>
            <a:off x="136525" y="79375"/>
            <a:ext cx="2490777" cy="1761598"/>
          </a:xfrm>
          <a:prstGeom prst="rect">
            <a:avLst/>
          </a:prstGeom>
          <a:noFill/>
          <a:ln>
            <a:noFill/>
          </a:ln>
        </p:spPr>
      </p:pic>
      <p:pic>
        <p:nvPicPr>
          <p:cNvPr id="163" name="Google Shape;163;g15ea6503bf6_0_15"/>
          <p:cNvPicPr preferRelativeResize="0"/>
          <p:nvPr/>
        </p:nvPicPr>
        <p:blipFill>
          <a:blip r:embed="rId4">
            <a:alphaModFix/>
          </a:blip>
          <a:stretch>
            <a:fillRect/>
          </a:stretch>
        </p:blipFill>
        <p:spPr>
          <a:xfrm>
            <a:off x="1524000" y="1918200"/>
            <a:ext cx="10162224" cy="4939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alpha val="44310"/>
          </a:srgbClr>
        </a:solidFill>
      </p:bgPr>
    </p:bg>
    <p:spTree>
      <p:nvGrpSpPr>
        <p:cNvPr id="167" name="Shape 167"/>
        <p:cNvGrpSpPr/>
        <p:nvPr/>
      </p:nvGrpSpPr>
      <p:grpSpPr>
        <a:xfrm>
          <a:off x="0" y="0"/>
          <a:ext cx="0" cy="0"/>
          <a:chOff x="0" y="0"/>
          <a:chExt cx="0" cy="0"/>
        </a:xfrm>
      </p:grpSpPr>
      <p:sp>
        <p:nvSpPr>
          <p:cNvPr id="168" name="Google Shape;168;g15ea6503bf6_0_25"/>
          <p:cNvSpPr txBox="1"/>
          <p:nvPr>
            <p:ph idx="1" type="subTitle"/>
          </p:nvPr>
        </p:nvSpPr>
        <p:spPr>
          <a:xfrm>
            <a:off x="2699075" y="322525"/>
            <a:ext cx="8987100" cy="6033900"/>
          </a:xfrm>
          <a:prstGeom prst="rect">
            <a:avLst/>
          </a:prstGeom>
          <a:noFill/>
          <a:ln>
            <a:noFill/>
          </a:ln>
        </p:spPr>
        <p:txBody>
          <a:bodyPr anchorCtr="0" anchor="t" bIns="45700" lIns="91425" spcFirstLastPara="1" rIns="91425" wrap="square" tIns="45700">
            <a:noAutofit/>
          </a:bodyPr>
          <a:lstStyle/>
          <a:p>
            <a:pPr indent="-361950" lvl="0" marL="457200" rtl="0" algn="just">
              <a:lnSpc>
                <a:spcPct val="150000"/>
              </a:lnSpc>
              <a:spcBef>
                <a:spcPts val="0"/>
              </a:spcBef>
              <a:spcAft>
                <a:spcPts val="0"/>
              </a:spcAft>
              <a:buSzPts val="2100"/>
              <a:buFont typeface="Georgia"/>
              <a:buAutoNum type="arabicPeriod"/>
            </a:pPr>
            <a:r>
              <a:rPr lang="en-US" sz="2100">
                <a:latin typeface="Georgia"/>
                <a:ea typeface="Georgia"/>
                <a:cs typeface="Georgia"/>
                <a:sym typeface="Georgia"/>
              </a:rPr>
              <a:t>2021.10.12. Ha én… lennék…</a:t>
            </a:r>
            <a:endParaRPr sz="2100">
              <a:latin typeface="Georgia"/>
              <a:ea typeface="Georgia"/>
              <a:cs typeface="Georgia"/>
              <a:sym typeface="Georgia"/>
            </a:endParaRPr>
          </a:p>
          <a:p>
            <a:pPr indent="0" lvl="0" marL="1828800" rtl="0" algn="just">
              <a:lnSpc>
                <a:spcPct val="150000"/>
              </a:lnSpc>
              <a:spcBef>
                <a:spcPts val="0"/>
              </a:spcBef>
              <a:spcAft>
                <a:spcPts val="0"/>
              </a:spcAft>
              <a:buNone/>
            </a:pPr>
            <a:r>
              <a:t/>
            </a:r>
            <a:endParaRPr sz="2100">
              <a:latin typeface="Georgia"/>
              <a:ea typeface="Georgia"/>
              <a:cs typeface="Georgia"/>
              <a:sym typeface="Georgia"/>
            </a:endParaRPr>
          </a:p>
          <a:p>
            <a:pPr indent="0" lvl="0" marL="457200" rtl="0" algn="just">
              <a:lnSpc>
                <a:spcPct val="150000"/>
              </a:lnSpc>
              <a:spcBef>
                <a:spcPts val="0"/>
              </a:spcBef>
              <a:spcAft>
                <a:spcPts val="0"/>
              </a:spcAft>
              <a:buNone/>
            </a:pPr>
            <a:r>
              <a:t/>
            </a:r>
            <a:endParaRPr sz="2100">
              <a:latin typeface="Georgia"/>
              <a:ea typeface="Georgia"/>
              <a:cs typeface="Georgia"/>
              <a:sym typeface="Georgia"/>
            </a:endParaRPr>
          </a:p>
        </p:txBody>
      </p:sp>
      <p:sp>
        <p:nvSpPr>
          <p:cNvPr id="169" name="Google Shape;169;g15ea6503bf6_0_25"/>
          <p:cNvSpPr txBox="1"/>
          <p:nvPr/>
        </p:nvSpPr>
        <p:spPr>
          <a:xfrm>
            <a:off x="2627312" y="6356350"/>
            <a:ext cx="65073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„Lelki egészség az iskolában” Pedagógiai Mentálhigiénés Konferencia - Hódmezővásárhely, 2022. október </a:t>
            </a:r>
            <a:r>
              <a:rPr b="0" i="0" lang="en-US" sz="1000" u="none" cap="none" strike="noStrike">
                <a:solidFill>
                  <a:schemeClr val="dk1"/>
                </a:solidFill>
                <a:latin typeface="Calibri"/>
                <a:ea typeface="Calibri"/>
                <a:cs typeface="Calibri"/>
                <a:sym typeface="Calibri"/>
              </a:rPr>
              <a:t>5.</a:t>
            </a:r>
            <a:endParaRPr/>
          </a:p>
        </p:txBody>
      </p:sp>
      <p:pic>
        <p:nvPicPr>
          <p:cNvPr id="170" name="Google Shape;170;g15ea6503bf6_0_25"/>
          <p:cNvPicPr preferRelativeResize="0"/>
          <p:nvPr/>
        </p:nvPicPr>
        <p:blipFill rotWithShape="1">
          <a:blip r:embed="rId3">
            <a:alphaModFix/>
          </a:blip>
          <a:srcRect b="0" l="0" r="0" t="0"/>
          <a:stretch/>
        </p:blipFill>
        <p:spPr>
          <a:xfrm>
            <a:off x="136525" y="79375"/>
            <a:ext cx="2490777" cy="1761598"/>
          </a:xfrm>
          <a:prstGeom prst="rect">
            <a:avLst/>
          </a:prstGeom>
          <a:noFill/>
          <a:ln>
            <a:noFill/>
          </a:ln>
        </p:spPr>
      </p:pic>
      <p:pic>
        <p:nvPicPr>
          <p:cNvPr id="171" name="Google Shape;171;g15ea6503bf6_0_25"/>
          <p:cNvPicPr preferRelativeResize="0"/>
          <p:nvPr/>
        </p:nvPicPr>
        <p:blipFill>
          <a:blip r:embed="rId4">
            <a:alphaModFix/>
          </a:blip>
          <a:stretch>
            <a:fillRect/>
          </a:stretch>
        </p:blipFill>
        <p:spPr>
          <a:xfrm>
            <a:off x="2627300" y="1307100"/>
            <a:ext cx="9144000" cy="48039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alpha val="44310"/>
          </a:srgbClr>
        </a:solidFill>
      </p:bgPr>
    </p:bg>
    <p:spTree>
      <p:nvGrpSpPr>
        <p:cNvPr id="175" name="Shape 175"/>
        <p:cNvGrpSpPr/>
        <p:nvPr/>
      </p:nvGrpSpPr>
      <p:grpSpPr>
        <a:xfrm>
          <a:off x="0" y="0"/>
          <a:ext cx="0" cy="0"/>
          <a:chOff x="0" y="0"/>
          <a:chExt cx="0" cy="0"/>
        </a:xfrm>
      </p:grpSpPr>
      <p:sp>
        <p:nvSpPr>
          <p:cNvPr id="176" name="Google Shape;176;g140c85719cd_0_0"/>
          <p:cNvSpPr txBox="1"/>
          <p:nvPr>
            <p:ph idx="1" type="subTitle"/>
          </p:nvPr>
        </p:nvSpPr>
        <p:spPr>
          <a:xfrm>
            <a:off x="2699075" y="322525"/>
            <a:ext cx="8987100" cy="6033900"/>
          </a:xfrm>
          <a:prstGeom prst="rect">
            <a:avLst/>
          </a:prstGeom>
          <a:noFill/>
          <a:ln>
            <a:noFill/>
          </a:ln>
        </p:spPr>
        <p:txBody>
          <a:bodyPr anchorCtr="0" anchor="t" bIns="45700" lIns="91425" spcFirstLastPara="1" rIns="91425" wrap="square" tIns="45700">
            <a:noAutofit/>
          </a:bodyPr>
          <a:lstStyle/>
          <a:p>
            <a:pPr indent="0" lvl="0" marL="457200" rtl="0" algn="just">
              <a:lnSpc>
                <a:spcPct val="150000"/>
              </a:lnSpc>
              <a:spcBef>
                <a:spcPts val="0"/>
              </a:spcBef>
              <a:spcAft>
                <a:spcPts val="0"/>
              </a:spcAft>
              <a:buNone/>
            </a:pPr>
            <a:r>
              <a:t/>
            </a:r>
            <a:endParaRPr sz="2100">
              <a:latin typeface="Georgia"/>
              <a:ea typeface="Georgia"/>
              <a:cs typeface="Georgia"/>
              <a:sym typeface="Georgia"/>
            </a:endParaRPr>
          </a:p>
          <a:p>
            <a:pPr indent="0" lvl="0" marL="1828800" rtl="0" algn="just">
              <a:lnSpc>
                <a:spcPct val="150000"/>
              </a:lnSpc>
              <a:spcBef>
                <a:spcPts val="0"/>
              </a:spcBef>
              <a:spcAft>
                <a:spcPts val="0"/>
              </a:spcAft>
              <a:buNone/>
            </a:pPr>
            <a:r>
              <a:t/>
            </a:r>
            <a:endParaRPr sz="2100">
              <a:latin typeface="Georgia"/>
              <a:ea typeface="Georgia"/>
              <a:cs typeface="Georgia"/>
              <a:sym typeface="Georgia"/>
            </a:endParaRPr>
          </a:p>
          <a:p>
            <a:pPr indent="0" lvl="0" marL="457200" rtl="0" algn="just">
              <a:lnSpc>
                <a:spcPct val="150000"/>
              </a:lnSpc>
              <a:spcBef>
                <a:spcPts val="0"/>
              </a:spcBef>
              <a:spcAft>
                <a:spcPts val="0"/>
              </a:spcAft>
              <a:buNone/>
            </a:pPr>
            <a:r>
              <a:t/>
            </a:r>
            <a:endParaRPr sz="2100">
              <a:latin typeface="Georgia"/>
              <a:ea typeface="Georgia"/>
              <a:cs typeface="Georgia"/>
              <a:sym typeface="Georgia"/>
            </a:endParaRPr>
          </a:p>
        </p:txBody>
      </p:sp>
      <p:sp>
        <p:nvSpPr>
          <p:cNvPr id="177" name="Google Shape;177;g140c85719cd_0_0"/>
          <p:cNvSpPr txBox="1"/>
          <p:nvPr/>
        </p:nvSpPr>
        <p:spPr>
          <a:xfrm>
            <a:off x="2627312" y="6356350"/>
            <a:ext cx="65073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„Lelki egészség az iskolában” Pedagógiai Mentálhigiénés Konferencia - Hódmezővásárhely, 2022. október </a:t>
            </a:r>
            <a:r>
              <a:rPr b="0" i="0" lang="en-US" sz="1000" u="none" cap="none" strike="noStrike">
                <a:solidFill>
                  <a:schemeClr val="dk1"/>
                </a:solidFill>
                <a:latin typeface="Calibri"/>
                <a:ea typeface="Calibri"/>
                <a:cs typeface="Calibri"/>
                <a:sym typeface="Calibri"/>
              </a:rPr>
              <a:t>5.</a:t>
            </a:r>
            <a:endParaRPr/>
          </a:p>
        </p:txBody>
      </p:sp>
      <p:pic>
        <p:nvPicPr>
          <p:cNvPr id="178" name="Google Shape;178;g140c85719cd_0_0"/>
          <p:cNvPicPr preferRelativeResize="0"/>
          <p:nvPr/>
        </p:nvPicPr>
        <p:blipFill rotWithShape="1">
          <a:blip r:embed="rId3">
            <a:alphaModFix/>
          </a:blip>
          <a:srcRect b="0" l="0" r="0" t="0"/>
          <a:stretch/>
        </p:blipFill>
        <p:spPr>
          <a:xfrm>
            <a:off x="136525" y="79375"/>
            <a:ext cx="2490777" cy="1761598"/>
          </a:xfrm>
          <a:prstGeom prst="rect">
            <a:avLst/>
          </a:prstGeom>
          <a:noFill/>
          <a:ln>
            <a:noFill/>
          </a:ln>
        </p:spPr>
      </p:pic>
      <p:pic>
        <p:nvPicPr>
          <p:cNvPr id="179" name="Google Shape;179;g140c85719cd_0_0"/>
          <p:cNvPicPr preferRelativeResize="0"/>
          <p:nvPr/>
        </p:nvPicPr>
        <p:blipFill>
          <a:blip r:embed="rId4">
            <a:alphaModFix/>
          </a:blip>
          <a:stretch>
            <a:fillRect/>
          </a:stretch>
        </p:blipFill>
        <p:spPr>
          <a:xfrm>
            <a:off x="393475" y="2021375"/>
            <a:ext cx="4750024" cy="3303125"/>
          </a:xfrm>
          <a:prstGeom prst="rect">
            <a:avLst/>
          </a:prstGeom>
          <a:noFill/>
          <a:ln>
            <a:noFill/>
          </a:ln>
        </p:spPr>
      </p:pic>
      <p:pic>
        <p:nvPicPr>
          <p:cNvPr id="180" name="Google Shape;180;g140c85719cd_0_0"/>
          <p:cNvPicPr preferRelativeResize="0"/>
          <p:nvPr/>
        </p:nvPicPr>
        <p:blipFill>
          <a:blip r:embed="rId5">
            <a:alphaModFix/>
          </a:blip>
          <a:stretch>
            <a:fillRect/>
          </a:stretch>
        </p:blipFill>
        <p:spPr>
          <a:xfrm>
            <a:off x="5923550" y="880775"/>
            <a:ext cx="5762625" cy="43243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alpha val="44310"/>
          </a:srgbClr>
        </a:solidFill>
      </p:bgPr>
    </p:bg>
    <p:spTree>
      <p:nvGrpSpPr>
        <p:cNvPr id="184" name="Shape 184"/>
        <p:cNvGrpSpPr/>
        <p:nvPr/>
      </p:nvGrpSpPr>
      <p:grpSpPr>
        <a:xfrm>
          <a:off x="0" y="0"/>
          <a:ext cx="0" cy="0"/>
          <a:chOff x="0" y="0"/>
          <a:chExt cx="0" cy="0"/>
        </a:xfrm>
      </p:grpSpPr>
      <p:sp>
        <p:nvSpPr>
          <p:cNvPr id="185" name="Google Shape;185;g140c85719cd_0_11"/>
          <p:cNvSpPr txBox="1"/>
          <p:nvPr>
            <p:ph idx="1" type="subTitle"/>
          </p:nvPr>
        </p:nvSpPr>
        <p:spPr>
          <a:xfrm>
            <a:off x="2685700" y="412050"/>
            <a:ext cx="8987100" cy="6033900"/>
          </a:xfrm>
          <a:prstGeom prst="rect">
            <a:avLst/>
          </a:prstGeom>
          <a:noFill/>
          <a:ln>
            <a:noFill/>
          </a:ln>
        </p:spPr>
        <p:txBody>
          <a:bodyPr anchorCtr="0" anchor="t" bIns="45700" lIns="91425" spcFirstLastPara="1" rIns="91425" wrap="square" tIns="45700">
            <a:noAutofit/>
          </a:bodyPr>
          <a:lstStyle/>
          <a:p>
            <a:pPr indent="0" lvl="0" marL="457200" rtl="0" algn="just">
              <a:lnSpc>
                <a:spcPct val="150000"/>
              </a:lnSpc>
              <a:spcBef>
                <a:spcPts val="0"/>
              </a:spcBef>
              <a:spcAft>
                <a:spcPts val="0"/>
              </a:spcAft>
              <a:buNone/>
            </a:pPr>
            <a:r>
              <a:t/>
            </a:r>
            <a:endParaRPr sz="2100">
              <a:latin typeface="Georgia"/>
              <a:ea typeface="Georgia"/>
              <a:cs typeface="Georgia"/>
              <a:sym typeface="Georgia"/>
            </a:endParaRPr>
          </a:p>
          <a:p>
            <a:pPr indent="0" lvl="0" marL="1828800" rtl="0" algn="just">
              <a:lnSpc>
                <a:spcPct val="150000"/>
              </a:lnSpc>
              <a:spcBef>
                <a:spcPts val="0"/>
              </a:spcBef>
              <a:spcAft>
                <a:spcPts val="0"/>
              </a:spcAft>
              <a:buNone/>
            </a:pPr>
            <a:r>
              <a:t/>
            </a:r>
            <a:endParaRPr sz="2100">
              <a:latin typeface="Georgia"/>
              <a:ea typeface="Georgia"/>
              <a:cs typeface="Georgia"/>
              <a:sym typeface="Georgia"/>
            </a:endParaRPr>
          </a:p>
          <a:p>
            <a:pPr indent="0" lvl="0" marL="457200" rtl="0" algn="just">
              <a:lnSpc>
                <a:spcPct val="150000"/>
              </a:lnSpc>
              <a:spcBef>
                <a:spcPts val="0"/>
              </a:spcBef>
              <a:spcAft>
                <a:spcPts val="0"/>
              </a:spcAft>
              <a:buNone/>
            </a:pPr>
            <a:r>
              <a:t/>
            </a:r>
            <a:endParaRPr sz="2100">
              <a:latin typeface="Georgia"/>
              <a:ea typeface="Georgia"/>
              <a:cs typeface="Georgia"/>
              <a:sym typeface="Georgia"/>
            </a:endParaRPr>
          </a:p>
        </p:txBody>
      </p:sp>
      <p:sp>
        <p:nvSpPr>
          <p:cNvPr id="186" name="Google Shape;186;g140c85719cd_0_11"/>
          <p:cNvSpPr txBox="1"/>
          <p:nvPr/>
        </p:nvSpPr>
        <p:spPr>
          <a:xfrm>
            <a:off x="2627312" y="6356350"/>
            <a:ext cx="65073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„Lelki egészség az iskolában” Pedagógiai Mentálhigiénés Konferencia - Hódmezővásárhely, 2022. október </a:t>
            </a:r>
            <a:r>
              <a:rPr b="0" i="0" lang="en-US" sz="1000" u="none" cap="none" strike="noStrike">
                <a:solidFill>
                  <a:schemeClr val="dk1"/>
                </a:solidFill>
                <a:latin typeface="Calibri"/>
                <a:ea typeface="Calibri"/>
                <a:cs typeface="Calibri"/>
                <a:sym typeface="Calibri"/>
              </a:rPr>
              <a:t>5.</a:t>
            </a:r>
            <a:endParaRPr/>
          </a:p>
        </p:txBody>
      </p:sp>
      <p:pic>
        <p:nvPicPr>
          <p:cNvPr id="187" name="Google Shape;187;g140c85719cd_0_11"/>
          <p:cNvPicPr preferRelativeResize="0"/>
          <p:nvPr/>
        </p:nvPicPr>
        <p:blipFill rotWithShape="1">
          <a:blip r:embed="rId3">
            <a:alphaModFix/>
          </a:blip>
          <a:srcRect b="0" l="0" r="0" t="0"/>
          <a:stretch/>
        </p:blipFill>
        <p:spPr>
          <a:xfrm>
            <a:off x="136525" y="79375"/>
            <a:ext cx="2490777" cy="1761598"/>
          </a:xfrm>
          <a:prstGeom prst="rect">
            <a:avLst/>
          </a:prstGeom>
          <a:noFill/>
          <a:ln>
            <a:noFill/>
          </a:ln>
        </p:spPr>
      </p:pic>
      <p:pic>
        <p:nvPicPr>
          <p:cNvPr id="188" name="Google Shape;188;g140c85719cd_0_11"/>
          <p:cNvPicPr preferRelativeResize="0"/>
          <p:nvPr/>
        </p:nvPicPr>
        <p:blipFill>
          <a:blip r:embed="rId4">
            <a:alphaModFix/>
          </a:blip>
          <a:stretch>
            <a:fillRect/>
          </a:stretch>
        </p:blipFill>
        <p:spPr>
          <a:xfrm>
            <a:off x="152400" y="1993375"/>
            <a:ext cx="4468725" cy="3096550"/>
          </a:xfrm>
          <a:prstGeom prst="rect">
            <a:avLst/>
          </a:prstGeom>
          <a:noFill/>
          <a:ln>
            <a:noFill/>
          </a:ln>
        </p:spPr>
      </p:pic>
      <p:pic>
        <p:nvPicPr>
          <p:cNvPr id="189" name="Google Shape;189;g140c85719cd_0_11"/>
          <p:cNvPicPr preferRelativeResize="0"/>
          <p:nvPr/>
        </p:nvPicPr>
        <p:blipFill>
          <a:blip r:embed="rId5">
            <a:alphaModFix/>
          </a:blip>
          <a:stretch>
            <a:fillRect/>
          </a:stretch>
        </p:blipFill>
        <p:spPr>
          <a:xfrm rot="-5400000">
            <a:off x="5778125" y="39900"/>
            <a:ext cx="4248150" cy="5657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alpha val="44310"/>
          </a:srgbClr>
        </a:solidFill>
      </p:bgPr>
    </p:bg>
    <p:spTree>
      <p:nvGrpSpPr>
        <p:cNvPr id="193" name="Shape 193"/>
        <p:cNvGrpSpPr/>
        <p:nvPr/>
      </p:nvGrpSpPr>
      <p:grpSpPr>
        <a:xfrm>
          <a:off x="0" y="0"/>
          <a:ext cx="0" cy="0"/>
          <a:chOff x="0" y="0"/>
          <a:chExt cx="0" cy="0"/>
        </a:xfrm>
      </p:grpSpPr>
      <p:sp>
        <p:nvSpPr>
          <p:cNvPr id="194" name="Google Shape;194;g15ec7863f9f_0_0"/>
          <p:cNvSpPr txBox="1"/>
          <p:nvPr>
            <p:ph idx="1" type="subTitle"/>
          </p:nvPr>
        </p:nvSpPr>
        <p:spPr>
          <a:xfrm>
            <a:off x="2685700" y="412050"/>
            <a:ext cx="8987100" cy="6033900"/>
          </a:xfrm>
          <a:prstGeom prst="rect">
            <a:avLst/>
          </a:prstGeom>
          <a:noFill/>
          <a:ln>
            <a:noFill/>
          </a:ln>
        </p:spPr>
        <p:txBody>
          <a:bodyPr anchorCtr="0" anchor="t" bIns="45700" lIns="91425" spcFirstLastPara="1" rIns="91425" wrap="square" tIns="45700">
            <a:noAutofit/>
          </a:bodyPr>
          <a:lstStyle/>
          <a:p>
            <a:pPr indent="0" lvl="0" marL="457200" rtl="0" algn="just">
              <a:lnSpc>
                <a:spcPct val="150000"/>
              </a:lnSpc>
              <a:spcBef>
                <a:spcPts val="0"/>
              </a:spcBef>
              <a:spcAft>
                <a:spcPts val="0"/>
              </a:spcAft>
              <a:buNone/>
            </a:pPr>
            <a:r>
              <a:t/>
            </a:r>
            <a:endParaRPr sz="2100">
              <a:latin typeface="Georgia"/>
              <a:ea typeface="Georgia"/>
              <a:cs typeface="Georgia"/>
              <a:sym typeface="Georgia"/>
            </a:endParaRPr>
          </a:p>
          <a:p>
            <a:pPr indent="0" lvl="0" marL="1828800" rtl="0" algn="just">
              <a:lnSpc>
                <a:spcPct val="150000"/>
              </a:lnSpc>
              <a:spcBef>
                <a:spcPts val="0"/>
              </a:spcBef>
              <a:spcAft>
                <a:spcPts val="0"/>
              </a:spcAft>
              <a:buNone/>
            </a:pPr>
            <a:r>
              <a:t/>
            </a:r>
            <a:endParaRPr sz="2100">
              <a:latin typeface="Georgia"/>
              <a:ea typeface="Georgia"/>
              <a:cs typeface="Georgia"/>
              <a:sym typeface="Georgia"/>
            </a:endParaRPr>
          </a:p>
          <a:p>
            <a:pPr indent="0" lvl="0" marL="457200" rtl="0" algn="just">
              <a:lnSpc>
                <a:spcPct val="150000"/>
              </a:lnSpc>
              <a:spcBef>
                <a:spcPts val="0"/>
              </a:spcBef>
              <a:spcAft>
                <a:spcPts val="0"/>
              </a:spcAft>
              <a:buNone/>
            </a:pPr>
            <a:r>
              <a:rPr lang="en-US" sz="2300">
                <a:latin typeface="Georgia"/>
                <a:ea typeface="Georgia"/>
                <a:cs typeface="Georgia"/>
                <a:sym typeface="Georgia"/>
              </a:rPr>
              <a:t>Eredmények:</a:t>
            </a:r>
            <a:endParaRPr sz="2300">
              <a:latin typeface="Georgia"/>
              <a:ea typeface="Georgia"/>
              <a:cs typeface="Georgia"/>
              <a:sym typeface="Georgia"/>
            </a:endParaRPr>
          </a:p>
          <a:p>
            <a:pPr indent="0" lvl="0" marL="0" rtl="0" algn="just">
              <a:lnSpc>
                <a:spcPct val="150000"/>
              </a:lnSpc>
              <a:spcBef>
                <a:spcPts val="0"/>
              </a:spcBef>
              <a:spcAft>
                <a:spcPts val="0"/>
              </a:spcAft>
              <a:buNone/>
            </a:pPr>
            <a:r>
              <a:rPr lang="en-US" sz="1900">
                <a:latin typeface="Georgia"/>
                <a:ea typeface="Georgia"/>
                <a:cs typeface="Georgia"/>
                <a:sym typeface="Georgia"/>
              </a:rPr>
              <a:t>sikerült megvalósítani a tervezett célokat:	</a:t>
            </a:r>
            <a:endParaRPr sz="1900">
              <a:latin typeface="Georgia"/>
              <a:ea typeface="Georgia"/>
              <a:cs typeface="Georgia"/>
              <a:sym typeface="Georgia"/>
            </a:endParaRPr>
          </a:p>
          <a:p>
            <a:pPr indent="-349250" lvl="1" marL="457200" rtl="0" algn="just">
              <a:lnSpc>
                <a:spcPct val="150000"/>
              </a:lnSpc>
              <a:spcBef>
                <a:spcPts val="800"/>
              </a:spcBef>
              <a:spcAft>
                <a:spcPts val="0"/>
              </a:spcAft>
              <a:buSzPts val="1900"/>
              <a:buFont typeface="Georgia"/>
              <a:buChar char="−"/>
            </a:pPr>
            <a:r>
              <a:rPr lang="en-US" sz="1900">
                <a:latin typeface="Georgia"/>
                <a:ea typeface="Georgia"/>
                <a:cs typeface="Georgia"/>
                <a:sym typeface="Georgia"/>
              </a:rPr>
              <a:t>a tanulók elégedettsége nőtt az osztályban, az egymásközti viszonyaik jobbá váltak, megértően és elfogadóan viszonyulnak egymás felé,</a:t>
            </a:r>
            <a:endParaRPr sz="1900">
              <a:latin typeface="Georgia"/>
              <a:ea typeface="Georgia"/>
              <a:cs typeface="Georgia"/>
              <a:sym typeface="Georgia"/>
            </a:endParaRPr>
          </a:p>
          <a:p>
            <a:pPr indent="-349250" lvl="1" marL="457200" rtl="0" algn="just">
              <a:lnSpc>
                <a:spcPct val="150000"/>
              </a:lnSpc>
              <a:spcBef>
                <a:spcPts val="0"/>
              </a:spcBef>
              <a:spcAft>
                <a:spcPts val="0"/>
              </a:spcAft>
              <a:buSzPts val="1900"/>
              <a:buFont typeface="Georgia"/>
              <a:buChar char="−"/>
            </a:pPr>
            <a:r>
              <a:rPr lang="en-US" sz="1900">
                <a:latin typeface="Georgia"/>
                <a:ea typeface="Georgia"/>
                <a:cs typeface="Georgia"/>
                <a:sym typeface="Georgia"/>
              </a:rPr>
              <a:t>az osztályfőnök és az osztályban oktató tanárok észrevételei pozitív változásról számoltak be,</a:t>
            </a:r>
            <a:endParaRPr sz="1900">
              <a:latin typeface="Georgia"/>
              <a:ea typeface="Georgia"/>
              <a:cs typeface="Georgia"/>
              <a:sym typeface="Georgia"/>
            </a:endParaRPr>
          </a:p>
          <a:p>
            <a:pPr indent="-349250" lvl="1" marL="457200" rtl="0" algn="just">
              <a:lnSpc>
                <a:spcPct val="150000"/>
              </a:lnSpc>
              <a:spcBef>
                <a:spcPts val="0"/>
              </a:spcBef>
              <a:spcAft>
                <a:spcPts val="0"/>
              </a:spcAft>
              <a:buSzPts val="1900"/>
              <a:buFont typeface="Georgia"/>
              <a:buChar char="−"/>
            </a:pPr>
            <a:r>
              <a:rPr lang="en-US" sz="1900">
                <a:latin typeface="Georgia"/>
                <a:ea typeface="Georgia"/>
                <a:cs typeface="Georgia"/>
                <a:sym typeface="Georgia"/>
              </a:rPr>
              <a:t>a záró értékelésnél a tanulók több pozitív dolgot is megneveztek, ami tetszett nekik a foglalkozások során.</a:t>
            </a:r>
            <a:endParaRPr sz="1900">
              <a:latin typeface="Georgia"/>
              <a:ea typeface="Georgia"/>
              <a:cs typeface="Georgia"/>
              <a:sym typeface="Georgia"/>
            </a:endParaRPr>
          </a:p>
          <a:p>
            <a:pPr indent="0" lvl="0" marL="457200" rtl="0" algn="just">
              <a:lnSpc>
                <a:spcPct val="150000"/>
              </a:lnSpc>
              <a:spcBef>
                <a:spcPts val="800"/>
              </a:spcBef>
              <a:spcAft>
                <a:spcPts val="800"/>
              </a:spcAft>
              <a:buNone/>
            </a:pPr>
            <a:r>
              <a:t/>
            </a:r>
            <a:endParaRPr sz="2000">
              <a:latin typeface="Georgia"/>
              <a:ea typeface="Georgia"/>
              <a:cs typeface="Georgia"/>
              <a:sym typeface="Georgia"/>
            </a:endParaRPr>
          </a:p>
        </p:txBody>
      </p:sp>
      <p:sp>
        <p:nvSpPr>
          <p:cNvPr id="195" name="Google Shape;195;g15ec7863f9f_0_0"/>
          <p:cNvSpPr txBox="1"/>
          <p:nvPr/>
        </p:nvSpPr>
        <p:spPr>
          <a:xfrm>
            <a:off x="2627312" y="6356350"/>
            <a:ext cx="65073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„Lelki egészség az iskolában” Pedagógiai Mentálhigiénés Konferencia - Hódmezővásárhely, 2022. október </a:t>
            </a:r>
            <a:r>
              <a:rPr b="0" i="0" lang="en-US" sz="1000" u="none" cap="none" strike="noStrike">
                <a:solidFill>
                  <a:schemeClr val="dk1"/>
                </a:solidFill>
                <a:latin typeface="Calibri"/>
                <a:ea typeface="Calibri"/>
                <a:cs typeface="Calibri"/>
                <a:sym typeface="Calibri"/>
              </a:rPr>
              <a:t>5.</a:t>
            </a:r>
            <a:endParaRPr/>
          </a:p>
        </p:txBody>
      </p:sp>
      <p:pic>
        <p:nvPicPr>
          <p:cNvPr id="196" name="Google Shape;196;g15ec7863f9f_0_0"/>
          <p:cNvPicPr preferRelativeResize="0"/>
          <p:nvPr/>
        </p:nvPicPr>
        <p:blipFill rotWithShape="1">
          <a:blip r:embed="rId3">
            <a:alphaModFix/>
          </a:blip>
          <a:srcRect b="0" l="0" r="0" t="0"/>
          <a:stretch/>
        </p:blipFill>
        <p:spPr>
          <a:xfrm>
            <a:off x="136525" y="79375"/>
            <a:ext cx="2490777" cy="176159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alpha val="44310"/>
          </a:srgbClr>
        </a:solidFill>
      </p:bgPr>
    </p:bg>
    <p:spTree>
      <p:nvGrpSpPr>
        <p:cNvPr id="200" name="Shape 200"/>
        <p:cNvGrpSpPr/>
        <p:nvPr/>
      </p:nvGrpSpPr>
      <p:grpSpPr>
        <a:xfrm>
          <a:off x="0" y="0"/>
          <a:ext cx="0" cy="0"/>
          <a:chOff x="0" y="0"/>
          <a:chExt cx="0" cy="0"/>
        </a:xfrm>
      </p:grpSpPr>
      <p:sp>
        <p:nvSpPr>
          <p:cNvPr id="201" name="Google Shape;201;g15ec7863f9f_0_8"/>
          <p:cNvSpPr txBox="1"/>
          <p:nvPr>
            <p:ph idx="1" type="subTitle"/>
          </p:nvPr>
        </p:nvSpPr>
        <p:spPr>
          <a:xfrm>
            <a:off x="2685700" y="412050"/>
            <a:ext cx="8987100" cy="6033900"/>
          </a:xfrm>
          <a:prstGeom prst="rect">
            <a:avLst/>
          </a:prstGeom>
          <a:noFill/>
          <a:ln>
            <a:noFill/>
          </a:ln>
        </p:spPr>
        <p:txBody>
          <a:bodyPr anchorCtr="0" anchor="t" bIns="45700" lIns="91425" spcFirstLastPara="1" rIns="91425" wrap="square" tIns="45700">
            <a:noAutofit/>
          </a:bodyPr>
          <a:lstStyle/>
          <a:p>
            <a:pPr indent="0" lvl="0" marL="457200" rtl="0" algn="just">
              <a:lnSpc>
                <a:spcPct val="150000"/>
              </a:lnSpc>
              <a:spcBef>
                <a:spcPts val="0"/>
              </a:spcBef>
              <a:spcAft>
                <a:spcPts val="0"/>
              </a:spcAft>
              <a:buNone/>
            </a:pPr>
            <a:r>
              <a:t/>
            </a:r>
            <a:endParaRPr sz="2100">
              <a:latin typeface="Georgia"/>
              <a:ea typeface="Georgia"/>
              <a:cs typeface="Georgia"/>
              <a:sym typeface="Georgia"/>
            </a:endParaRPr>
          </a:p>
          <a:p>
            <a:pPr indent="0" lvl="0" marL="1828800" rtl="0" algn="just">
              <a:lnSpc>
                <a:spcPct val="150000"/>
              </a:lnSpc>
              <a:spcBef>
                <a:spcPts val="0"/>
              </a:spcBef>
              <a:spcAft>
                <a:spcPts val="0"/>
              </a:spcAft>
              <a:buNone/>
            </a:pPr>
            <a:r>
              <a:t/>
            </a:r>
            <a:endParaRPr sz="2100">
              <a:latin typeface="Georgia"/>
              <a:ea typeface="Georgia"/>
              <a:cs typeface="Georgia"/>
              <a:sym typeface="Georgia"/>
            </a:endParaRPr>
          </a:p>
          <a:p>
            <a:pPr indent="0" lvl="0" marL="0" rtl="0" algn="just">
              <a:lnSpc>
                <a:spcPct val="150000"/>
              </a:lnSpc>
              <a:spcBef>
                <a:spcPts val="0"/>
              </a:spcBef>
              <a:spcAft>
                <a:spcPts val="0"/>
              </a:spcAft>
              <a:buNone/>
            </a:pPr>
            <a:r>
              <a:rPr lang="en-US" sz="1900">
                <a:latin typeface="Georgia"/>
                <a:ea typeface="Georgia"/>
                <a:cs typeface="Georgia"/>
                <a:sym typeface="Georgia"/>
              </a:rPr>
              <a:t>Mentálhigiénés kritériumok szerint is megvizsgáltam a projektünket és megállapítottam, hogy megfelel ezeknek a szempontoknak: </a:t>
            </a:r>
            <a:endParaRPr sz="1900">
              <a:latin typeface="Georgia"/>
              <a:ea typeface="Georgia"/>
              <a:cs typeface="Georgia"/>
              <a:sym typeface="Georgia"/>
            </a:endParaRPr>
          </a:p>
          <a:p>
            <a:pPr indent="-349250" lvl="0" marL="457200" rtl="0" algn="just">
              <a:lnSpc>
                <a:spcPct val="150000"/>
              </a:lnSpc>
              <a:spcBef>
                <a:spcPts val="800"/>
              </a:spcBef>
              <a:spcAft>
                <a:spcPts val="0"/>
              </a:spcAft>
              <a:buSzPts val="1900"/>
              <a:buFont typeface="Georgia"/>
              <a:buChar char="●"/>
            </a:pPr>
            <a:r>
              <a:rPr lang="en-US" sz="1900">
                <a:latin typeface="Georgia"/>
                <a:ea typeface="Georgia"/>
                <a:cs typeface="Georgia"/>
                <a:sym typeface="Georgia"/>
              </a:rPr>
              <a:t>a célcsoport lelki egészségének fejlődését célozta meg, </a:t>
            </a:r>
            <a:endParaRPr sz="1900">
              <a:latin typeface="Georgia"/>
              <a:ea typeface="Georgia"/>
              <a:cs typeface="Georgia"/>
              <a:sym typeface="Georgia"/>
            </a:endParaRPr>
          </a:p>
          <a:p>
            <a:pPr indent="-349250" lvl="0" marL="457200" rtl="0" algn="just">
              <a:lnSpc>
                <a:spcPct val="150000"/>
              </a:lnSpc>
              <a:spcBef>
                <a:spcPts val="0"/>
              </a:spcBef>
              <a:spcAft>
                <a:spcPts val="0"/>
              </a:spcAft>
              <a:buSzPts val="1900"/>
              <a:buFont typeface="Georgia"/>
              <a:buChar char="●"/>
            </a:pPr>
            <a:r>
              <a:rPr lang="en-US" sz="1900">
                <a:latin typeface="Georgia"/>
                <a:ea typeface="Georgia"/>
                <a:cs typeface="Georgia"/>
                <a:sym typeface="Georgia"/>
              </a:rPr>
              <a:t>csapatban működtünk együtt, </a:t>
            </a:r>
            <a:endParaRPr sz="1900">
              <a:latin typeface="Georgia"/>
              <a:ea typeface="Georgia"/>
              <a:cs typeface="Georgia"/>
              <a:sym typeface="Georgia"/>
            </a:endParaRPr>
          </a:p>
          <a:p>
            <a:pPr indent="-349250" lvl="0" marL="457200" rtl="0" algn="just">
              <a:lnSpc>
                <a:spcPct val="150000"/>
              </a:lnSpc>
              <a:spcBef>
                <a:spcPts val="0"/>
              </a:spcBef>
              <a:spcAft>
                <a:spcPts val="0"/>
              </a:spcAft>
              <a:buSzPts val="1900"/>
              <a:buFont typeface="Georgia"/>
              <a:buChar char="●"/>
            </a:pPr>
            <a:r>
              <a:rPr lang="en-US" sz="1900">
                <a:latin typeface="Georgia"/>
                <a:ea typeface="Georgia"/>
                <a:cs typeface="Georgia"/>
                <a:sym typeface="Georgia"/>
              </a:rPr>
              <a:t>a tanítási munkafolyamatba illesztettük be, ami azért is fontos, mert a tanulók később is kifejezhetik igényüket közös munkára illetve kérhetnek tőlük segítséget is. </a:t>
            </a:r>
            <a:endParaRPr sz="1900">
              <a:latin typeface="Georgia"/>
              <a:ea typeface="Georgia"/>
              <a:cs typeface="Georgia"/>
              <a:sym typeface="Georgia"/>
            </a:endParaRPr>
          </a:p>
          <a:p>
            <a:pPr indent="-349250" lvl="0" marL="457200" rtl="0" algn="just">
              <a:lnSpc>
                <a:spcPct val="150000"/>
              </a:lnSpc>
              <a:spcBef>
                <a:spcPts val="0"/>
              </a:spcBef>
              <a:spcAft>
                <a:spcPts val="0"/>
              </a:spcAft>
              <a:buSzPts val="1900"/>
              <a:buFont typeface="Georgia"/>
              <a:buChar char="●"/>
            </a:pPr>
            <a:r>
              <a:rPr lang="en-US" sz="1900">
                <a:latin typeface="Georgia"/>
                <a:ea typeface="Georgia"/>
                <a:cs typeface="Georgia"/>
                <a:sym typeface="Georgia"/>
              </a:rPr>
              <a:t>új szerepkörben próbáltam ki magam, mely valós szükségletre épült.</a:t>
            </a:r>
            <a:endParaRPr sz="1900">
              <a:latin typeface="Georgia"/>
              <a:ea typeface="Georgia"/>
              <a:cs typeface="Georgia"/>
              <a:sym typeface="Georgia"/>
            </a:endParaRPr>
          </a:p>
          <a:p>
            <a:pPr indent="0" lvl="0" marL="457200" rtl="0" algn="just">
              <a:lnSpc>
                <a:spcPct val="150000"/>
              </a:lnSpc>
              <a:spcBef>
                <a:spcPts val="800"/>
              </a:spcBef>
              <a:spcAft>
                <a:spcPts val="800"/>
              </a:spcAft>
              <a:buNone/>
            </a:pPr>
            <a:r>
              <a:t/>
            </a:r>
            <a:endParaRPr sz="2300">
              <a:latin typeface="Georgia"/>
              <a:ea typeface="Georgia"/>
              <a:cs typeface="Georgia"/>
              <a:sym typeface="Georgia"/>
            </a:endParaRPr>
          </a:p>
        </p:txBody>
      </p:sp>
      <p:sp>
        <p:nvSpPr>
          <p:cNvPr id="202" name="Google Shape;202;g15ec7863f9f_0_8"/>
          <p:cNvSpPr txBox="1"/>
          <p:nvPr/>
        </p:nvSpPr>
        <p:spPr>
          <a:xfrm>
            <a:off x="2627312" y="6356350"/>
            <a:ext cx="65073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„Lelki egészség az iskolában” Pedagógiai Mentálhigiénés Konferencia - Hódmezővásárhely, 2022. október </a:t>
            </a:r>
            <a:r>
              <a:rPr b="0" i="0" lang="en-US" sz="1000" u="none" cap="none" strike="noStrike">
                <a:solidFill>
                  <a:schemeClr val="dk1"/>
                </a:solidFill>
                <a:latin typeface="Calibri"/>
                <a:ea typeface="Calibri"/>
                <a:cs typeface="Calibri"/>
                <a:sym typeface="Calibri"/>
              </a:rPr>
              <a:t>5.</a:t>
            </a:r>
            <a:endParaRPr/>
          </a:p>
        </p:txBody>
      </p:sp>
      <p:pic>
        <p:nvPicPr>
          <p:cNvPr id="203" name="Google Shape;203;g15ec7863f9f_0_8"/>
          <p:cNvPicPr preferRelativeResize="0"/>
          <p:nvPr/>
        </p:nvPicPr>
        <p:blipFill rotWithShape="1">
          <a:blip r:embed="rId3">
            <a:alphaModFix/>
          </a:blip>
          <a:srcRect b="0" l="0" r="0" t="0"/>
          <a:stretch/>
        </p:blipFill>
        <p:spPr>
          <a:xfrm>
            <a:off x="136525" y="79375"/>
            <a:ext cx="2490777" cy="176159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alpha val="44310"/>
          </a:srgbClr>
        </a:solidFill>
      </p:bgPr>
    </p:bg>
    <p:spTree>
      <p:nvGrpSpPr>
        <p:cNvPr id="207" name="Shape 207"/>
        <p:cNvGrpSpPr/>
        <p:nvPr/>
      </p:nvGrpSpPr>
      <p:grpSpPr>
        <a:xfrm>
          <a:off x="0" y="0"/>
          <a:ext cx="0" cy="0"/>
          <a:chOff x="0" y="0"/>
          <a:chExt cx="0" cy="0"/>
        </a:xfrm>
      </p:grpSpPr>
      <p:sp>
        <p:nvSpPr>
          <p:cNvPr id="208" name="Google Shape;208;g15ec7863f9f_0_20"/>
          <p:cNvSpPr txBox="1"/>
          <p:nvPr>
            <p:ph idx="1" type="subTitle"/>
          </p:nvPr>
        </p:nvSpPr>
        <p:spPr>
          <a:xfrm>
            <a:off x="2685700" y="412050"/>
            <a:ext cx="8987100" cy="6033900"/>
          </a:xfrm>
          <a:prstGeom prst="rect">
            <a:avLst/>
          </a:prstGeom>
          <a:noFill/>
          <a:ln>
            <a:noFill/>
          </a:ln>
        </p:spPr>
        <p:txBody>
          <a:bodyPr anchorCtr="0" anchor="t" bIns="45700" lIns="91425" spcFirstLastPara="1" rIns="91425" wrap="square" tIns="45700">
            <a:noAutofit/>
          </a:bodyPr>
          <a:lstStyle/>
          <a:p>
            <a:pPr indent="0" lvl="0" marL="457200" rtl="0" algn="just">
              <a:lnSpc>
                <a:spcPct val="150000"/>
              </a:lnSpc>
              <a:spcBef>
                <a:spcPts val="0"/>
              </a:spcBef>
              <a:spcAft>
                <a:spcPts val="0"/>
              </a:spcAft>
              <a:buNone/>
            </a:pPr>
            <a:r>
              <a:t/>
            </a:r>
            <a:endParaRPr sz="2100">
              <a:latin typeface="Georgia"/>
              <a:ea typeface="Georgia"/>
              <a:cs typeface="Georgia"/>
              <a:sym typeface="Georgia"/>
            </a:endParaRPr>
          </a:p>
          <a:p>
            <a:pPr indent="0" lvl="0" marL="1828800" rtl="0" algn="just">
              <a:lnSpc>
                <a:spcPct val="150000"/>
              </a:lnSpc>
              <a:spcBef>
                <a:spcPts val="0"/>
              </a:spcBef>
              <a:spcAft>
                <a:spcPts val="0"/>
              </a:spcAft>
              <a:buNone/>
            </a:pPr>
            <a:r>
              <a:t/>
            </a:r>
            <a:endParaRPr sz="2100">
              <a:latin typeface="Georgia"/>
              <a:ea typeface="Georgia"/>
              <a:cs typeface="Georgia"/>
              <a:sym typeface="Georgia"/>
            </a:endParaRPr>
          </a:p>
          <a:p>
            <a:pPr indent="0" lvl="0" marL="1828800" rtl="0" algn="just">
              <a:lnSpc>
                <a:spcPct val="150000"/>
              </a:lnSpc>
              <a:spcBef>
                <a:spcPts val="0"/>
              </a:spcBef>
              <a:spcAft>
                <a:spcPts val="0"/>
              </a:spcAft>
              <a:buNone/>
            </a:pPr>
            <a:r>
              <a:t/>
            </a:r>
            <a:endParaRPr sz="2100">
              <a:latin typeface="Georgia"/>
              <a:ea typeface="Georgia"/>
              <a:cs typeface="Georgia"/>
              <a:sym typeface="Georgia"/>
            </a:endParaRPr>
          </a:p>
          <a:p>
            <a:pPr indent="0" lvl="0" marL="1828800" rtl="0" algn="just">
              <a:lnSpc>
                <a:spcPct val="150000"/>
              </a:lnSpc>
              <a:spcBef>
                <a:spcPts val="0"/>
              </a:spcBef>
              <a:spcAft>
                <a:spcPts val="0"/>
              </a:spcAft>
              <a:buNone/>
            </a:pPr>
            <a:r>
              <a:t/>
            </a:r>
            <a:endParaRPr sz="2100">
              <a:latin typeface="Georgia"/>
              <a:ea typeface="Georgia"/>
              <a:cs typeface="Georgia"/>
              <a:sym typeface="Georgia"/>
            </a:endParaRPr>
          </a:p>
          <a:p>
            <a:pPr indent="0" lvl="0" marL="1828800" rtl="0" algn="just">
              <a:lnSpc>
                <a:spcPct val="150000"/>
              </a:lnSpc>
              <a:spcBef>
                <a:spcPts val="0"/>
              </a:spcBef>
              <a:spcAft>
                <a:spcPts val="0"/>
              </a:spcAft>
              <a:buNone/>
            </a:pPr>
            <a:r>
              <a:t/>
            </a:r>
            <a:endParaRPr sz="2100">
              <a:latin typeface="Georgia"/>
              <a:ea typeface="Georgia"/>
              <a:cs typeface="Georgia"/>
              <a:sym typeface="Georgia"/>
            </a:endParaRPr>
          </a:p>
          <a:p>
            <a:pPr indent="0" lvl="0" marL="457200" rtl="0" algn="ctr">
              <a:lnSpc>
                <a:spcPct val="150000"/>
              </a:lnSpc>
              <a:spcBef>
                <a:spcPts val="0"/>
              </a:spcBef>
              <a:spcAft>
                <a:spcPts val="0"/>
              </a:spcAft>
              <a:buNone/>
            </a:pPr>
            <a:r>
              <a:rPr lang="en-US" sz="3000">
                <a:highlight>
                  <a:srgbClr val="1155CC"/>
                </a:highlight>
                <a:latin typeface="Georgia"/>
                <a:ea typeface="Georgia"/>
                <a:cs typeface="Georgia"/>
                <a:sym typeface="Georgia"/>
              </a:rPr>
              <a:t>Köszönöm a figyelmet!</a:t>
            </a:r>
            <a:endParaRPr sz="3000">
              <a:highlight>
                <a:srgbClr val="1155CC"/>
              </a:highlight>
              <a:latin typeface="Georgia"/>
              <a:ea typeface="Georgia"/>
              <a:cs typeface="Georgia"/>
              <a:sym typeface="Georgia"/>
            </a:endParaRPr>
          </a:p>
          <a:p>
            <a:pPr indent="0" lvl="0" marL="457200" rtl="0" algn="just">
              <a:lnSpc>
                <a:spcPct val="150000"/>
              </a:lnSpc>
              <a:spcBef>
                <a:spcPts val="800"/>
              </a:spcBef>
              <a:spcAft>
                <a:spcPts val="800"/>
              </a:spcAft>
              <a:buNone/>
            </a:pPr>
            <a:r>
              <a:t/>
            </a:r>
            <a:endParaRPr sz="1900">
              <a:latin typeface="Georgia"/>
              <a:ea typeface="Georgia"/>
              <a:cs typeface="Georgia"/>
              <a:sym typeface="Georgia"/>
            </a:endParaRPr>
          </a:p>
        </p:txBody>
      </p:sp>
      <p:sp>
        <p:nvSpPr>
          <p:cNvPr id="209" name="Google Shape;209;g15ec7863f9f_0_20"/>
          <p:cNvSpPr txBox="1"/>
          <p:nvPr/>
        </p:nvSpPr>
        <p:spPr>
          <a:xfrm>
            <a:off x="2627312" y="6356350"/>
            <a:ext cx="65073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„Lelki egészség az iskolában” Pedagógiai Mentálhigiénés Konferencia - Hódmezővásárhely, 2022. október </a:t>
            </a:r>
            <a:r>
              <a:rPr b="0" i="0" lang="en-US" sz="1000" u="none" cap="none" strike="noStrike">
                <a:solidFill>
                  <a:schemeClr val="dk1"/>
                </a:solidFill>
                <a:latin typeface="Calibri"/>
                <a:ea typeface="Calibri"/>
                <a:cs typeface="Calibri"/>
                <a:sym typeface="Calibri"/>
              </a:rPr>
              <a:t>5.</a:t>
            </a:r>
            <a:endParaRPr/>
          </a:p>
        </p:txBody>
      </p:sp>
      <p:pic>
        <p:nvPicPr>
          <p:cNvPr id="210" name="Google Shape;210;g15ec7863f9f_0_20"/>
          <p:cNvPicPr preferRelativeResize="0"/>
          <p:nvPr/>
        </p:nvPicPr>
        <p:blipFill rotWithShape="1">
          <a:blip r:embed="rId3">
            <a:alphaModFix/>
          </a:blip>
          <a:srcRect b="0" l="0" r="0" t="0"/>
          <a:stretch/>
        </p:blipFill>
        <p:spPr>
          <a:xfrm>
            <a:off x="136525" y="79375"/>
            <a:ext cx="2490777" cy="176159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1571bd7d2e1_0_0"/>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g1571bd7d2e1_0_0"/>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alpha val="44310"/>
          </a:srgbClr>
        </a:solidFill>
      </p:bgPr>
    </p:bg>
    <p:spTree>
      <p:nvGrpSpPr>
        <p:cNvPr id="94" name="Shape 94"/>
        <p:cNvGrpSpPr/>
        <p:nvPr/>
      </p:nvGrpSpPr>
      <p:grpSpPr>
        <a:xfrm>
          <a:off x="0" y="0"/>
          <a:ext cx="0" cy="0"/>
          <a:chOff x="0" y="0"/>
          <a:chExt cx="0" cy="0"/>
        </a:xfrm>
      </p:grpSpPr>
      <p:sp>
        <p:nvSpPr>
          <p:cNvPr id="95" name="Google Shape;95;g1571bd7d2e1_0_6"/>
          <p:cNvSpPr txBox="1"/>
          <p:nvPr>
            <p:ph idx="1" type="subTitle"/>
          </p:nvPr>
        </p:nvSpPr>
        <p:spPr>
          <a:xfrm>
            <a:off x="2484437" y="1779587"/>
            <a:ext cx="9144000" cy="4224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t/>
            </a:r>
            <a:endParaRPr sz="3400">
              <a:latin typeface="Georgia"/>
              <a:ea typeface="Georgia"/>
              <a:cs typeface="Georgia"/>
              <a:sym typeface="Georgia"/>
            </a:endParaRPr>
          </a:p>
          <a:p>
            <a:pPr indent="0" lvl="0" marL="0" rtl="0" algn="l">
              <a:lnSpc>
                <a:spcPct val="90000"/>
              </a:lnSpc>
              <a:spcBef>
                <a:spcPts val="0"/>
              </a:spcBef>
              <a:spcAft>
                <a:spcPts val="0"/>
              </a:spcAft>
              <a:buClr>
                <a:schemeClr val="dk1"/>
              </a:buClr>
              <a:buSzPts val="2400"/>
              <a:buNone/>
            </a:pPr>
            <a:r>
              <a:rPr lang="en-US">
                <a:latin typeface="Georgia"/>
                <a:ea typeface="Georgia"/>
                <a:cs typeface="Georgia"/>
                <a:sym typeface="Georgia"/>
              </a:rPr>
              <a:t>Projekt ötlete: </a:t>
            </a:r>
            <a:endParaRPr>
              <a:latin typeface="Georgia"/>
              <a:ea typeface="Georgia"/>
              <a:cs typeface="Georgia"/>
              <a:sym typeface="Georgia"/>
            </a:endParaRPr>
          </a:p>
          <a:p>
            <a:pPr indent="0" lvl="0" marL="0" rtl="0" algn="l">
              <a:lnSpc>
                <a:spcPct val="90000"/>
              </a:lnSpc>
              <a:spcBef>
                <a:spcPts val="0"/>
              </a:spcBef>
              <a:spcAft>
                <a:spcPts val="0"/>
              </a:spcAft>
              <a:buClr>
                <a:schemeClr val="dk1"/>
              </a:buClr>
              <a:buSzPts val="2400"/>
              <a:buNone/>
            </a:pPr>
            <a:r>
              <a:t/>
            </a:r>
            <a:endParaRPr>
              <a:latin typeface="Georgia"/>
              <a:ea typeface="Georgia"/>
              <a:cs typeface="Georgia"/>
              <a:sym typeface="Georgia"/>
            </a:endParaRPr>
          </a:p>
          <a:p>
            <a:pPr indent="-381000" lvl="0" marL="457200" rtl="0" algn="l">
              <a:lnSpc>
                <a:spcPct val="90000"/>
              </a:lnSpc>
              <a:spcBef>
                <a:spcPts val="0"/>
              </a:spcBef>
              <a:spcAft>
                <a:spcPts val="0"/>
              </a:spcAft>
              <a:buSzPts val="2400"/>
              <a:buFont typeface="Georgia"/>
              <a:buChar char="●"/>
            </a:pPr>
            <a:r>
              <a:rPr lang="en-US">
                <a:latin typeface="Georgia"/>
                <a:ea typeface="Georgia"/>
                <a:cs typeface="Georgia"/>
                <a:sym typeface="Georgia"/>
              </a:rPr>
              <a:t>2020 őszén a koronavírus világjárvány korlátozta mindennapjainkat</a:t>
            </a:r>
            <a:endParaRPr>
              <a:latin typeface="Georgia"/>
              <a:ea typeface="Georgia"/>
              <a:cs typeface="Georgia"/>
              <a:sym typeface="Georgia"/>
            </a:endParaRPr>
          </a:p>
          <a:p>
            <a:pPr indent="-381000" lvl="0" marL="457200" rtl="0" algn="just">
              <a:lnSpc>
                <a:spcPct val="100000"/>
              </a:lnSpc>
              <a:spcBef>
                <a:spcPts val="0"/>
              </a:spcBef>
              <a:spcAft>
                <a:spcPts val="0"/>
              </a:spcAft>
              <a:buSzPts val="2400"/>
              <a:buFont typeface="Georgia"/>
              <a:buChar char="●"/>
            </a:pPr>
            <a:r>
              <a:rPr lang="en-US">
                <a:latin typeface="Georgia"/>
                <a:ea typeface="Georgia"/>
                <a:cs typeface="Georgia"/>
                <a:sym typeface="Georgia"/>
              </a:rPr>
              <a:t>tanári munkánkat is nagyban nehezítette ez a helyzet, hiszen olykor online órákkal zajlott a tanítás olykor pedig tantermi jelenléttel</a:t>
            </a:r>
            <a:endParaRPr>
              <a:latin typeface="Georgia"/>
              <a:ea typeface="Georgia"/>
              <a:cs typeface="Georgia"/>
              <a:sym typeface="Georgia"/>
            </a:endParaRPr>
          </a:p>
          <a:p>
            <a:pPr indent="-381000" lvl="0" marL="457200" rtl="0" algn="l">
              <a:lnSpc>
                <a:spcPct val="90000"/>
              </a:lnSpc>
              <a:spcBef>
                <a:spcPts val="800"/>
              </a:spcBef>
              <a:spcAft>
                <a:spcPts val="0"/>
              </a:spcAft>
              <a:buSzPts val="2400"/>
              <a:buFont typeface="Georgia"/>
              <a:buChar char="●"/>
            </a:pPr>
            <a:r>
              <a:rPr lang="en-US">
                <a:latin typeface="Georgia"/>
                <a:ea typeface="Georgia"/>
                <a:cs typeface="Georgia"/>
                <a:sym typeface="Georgia"/>
              </a:rPr>
              <a:t>ebben a tanévben a szerbiai Oktatási Minisztérium döntése szerint több oktatási modell is működött</a:t>
            </a:r>
            <a:endParaRPr>
              <a:latin typeface="Georgia"/>
              <a:ea typeface="Georgia"/>
              <a:cs typeface="Georgia"/>
              <a:sym typeface="Georgia"/>
            </a:endParaRPr>
          </a:p>
          <a:p>
            <a:pPr indent="-381000" lvl="0" marL="457200" rtl="0" algn="just">
              <a:lnSpc>
                <a:spcPct val="150000"/>
              </a:lnSpc>
              <a:spcBef>
                <a:spcPts val="0"/>
              </a:spcBef>
              <a:spcAft>
                <a:spcPts val="800"/>
              </a:spcAft>
              <a:buSzPts val="2400"/>
              <a:buFont typeface="Georgia"/>
              <a:buChar char="●"/>
            </a:pPr>
            <a:r>
              <a:rPr lang="en-US">
                <a:latin typeface="Georgia"/>
                <a:ea typeface="Georgia"/>
                <a:cs typeface="Georgia"/>
                <a:sym typeface="Georgia"/>
              </a:rPr>
              <a:t>kombinált oktatási modell</a:t>
            </a:r>
            <a:endParaRPr>
              <a:latin typeface="Georgia"/>
              <a:ea typeface="Georgia"/>
              <a:cs typeface="Georgia"/>
              <a:sym typeface="Georgia"/>
            </a:endParaRPr>
          </a:p>
        </p:txBody>
      </p:sp>
      <p:sp>
        <p:nvSpPr>
          <p:cNvPr id="96" name="Google Shape;96;g1571bd7d2e1_0_6"/>
          <p:cNvSpPr txBox="1"/>
          <p:nvPr/>
        </p:nvSpPr>
        <p:spPr>
          <a:xfrm>
            <a:off x="2627312" y="6356350"/>
            <a:ext cx="65073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„Lelki egészség az iskolában” Pedagógiai Mentálhigiénés Konferencia - Hódmezővásárhely, 2022. október </a:t>
            </a:r>
            <a:r>
              <a:rPr b="0" i="0" lang="en-US" sz="1000" u="none" cap="none" strike="noStrike">
                <a:solidFill>
                  <a:schemeClr val="dk1"/>
                </a:solidFill>
                <a:latin typeface="Calibri"/>
                <a:ea typeface="Calibri"/>
                <a:cs typeface="Calibri"/>
                <a:sym typeface="Calibri"/>
              </a:rPr>
              <a:t>5.</a:t>
            </a:r>
            <a:endParaRPr/>
          </a:p>
        </p:txBody>
      </p:sp>
      <p:pic>
        <p:nvPicPr>
          <p:cNvPr id="97" name="Google Shape;97;g1571bd7d2e1_0_6"/>
          <p:cNvPicPr preferRelativeResize="0"/>
          <p:nvPr/>
        </p:nvPicPr>
        <p:blipFill rotWithShape="1">
          <a:blip r:embed="rId3">
            <a:alphaModFix/>
          </a:blip>
          <a:srcRect b="0" l="0" r="0" t="0"/>
          <a:stretch/>
        </p:blipFill>
        <p:spPr>
          <a:xfrm>
            <a:off x="136525" y="79375"/>
            <a:ext cx="2673347" cy="18907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alpha val="44310"/>
          </a:srgbClr>
        </a:solidFill>
      </p:bgPr>
    </p:bg>
    <p:spTree>
      <p:nvGrpSpPr>
        <p:cNvPr id="101" name="Shape 101"/>
        <p:cNvGrpSpPr/>
        <p:nvPr/>
      </p:nvGrpSpPr>
      <p:grpSpPr>
        <a:xfrm>
          <a:off x="0" y="0"/>
          <a:ext cx="0" cy="0"/>
          <a:chOff x="0" y="0"/>
          <a:chExt cx="0" cy="0"/>
        </a:xfrm>
      </p:grpSpPr>
      <p:sp>
        <p:nvSpPr>
          <p:cNvPr id="102" name="Google Shape;102;g1571bd7d2e1_0_18"/>
          <p:cNvSpPr txBox="1"/>
          <p:nvPr>
            <p:ph idx="1" type="subTitle"/>
          </p:nvPr>
        </p:nvSpPr>
        <p:spPr>
          <a:xfrm>
            <a:off x="2484437" y="1779587"/>
            <a:ext cx="9144000" cy="4224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t/>
            </a:r>
            <a:endParaRPr sz="3400">
              <a:latin typeface="Georgia"/>
              <a:ea typeface="Georgia"/>
              <a:cs typeface="Georgia"/>
              <a:sym typeface="Georgia"/>
            </a:endParaRPr>
          </a:p>
          <a:p>
            <a:pPr indent="0" lvl="0" marL="0" rtl="0" algn="l">
              <a:lnSpc>
                <a:spcPct val="90000"/>
              </a:lnSpc>
              <a:spcBef>
                <a:spcPts val="0"/>
              </a:spcBef>
              <a:spcAft>
                <a:spcPts val="0"/>
              </a:spcAft>
              <a:buClr>
                <a:schemeClr val="dk1"/>
              </a:buClr>
              <a:buSzPts val="2400"/>
              <a:buNone/>
            </a:pPr>
            <a:r>
              <a:rPr lang="en-US">
                <a:latin typeface="Georgia"/>
                <a:ea typeface="Georgia"/>
                <a:cs typeface="Georgia"/>
                <a:sym typeface="Georgia"/>
              </a:rPr>
              <a:t>Szükségletfelmérés</a:t>
            </a:r>
            <a:r>
              <a:rPr lang="en-US">
                <a:latin typeface="Georgia"/>
                <a:ea typeface="Georgia"/>
                <a:cs typeface="Georgia"/>
                <a:sym typeface="Georgia"/>
              </a:rPr>
              <a:t>: </a:t>
            </a:r>
            <a:endParaRPr>
              <a:latin typeface="Georgia"/>
              <a:ea typeface="Georgia"/>
              <a:cs typeface="Georgia"/>
              <a:sym typeface="Georgia"/>
            </a:endParaRPr>
          </a:p>
          <a:p>
            <a:pPr indent="0" lvl="0" marL="0" rtl="0" algn="just">
              <a:lnSpc>
                <a:spcPct val="150000"/>
              </a:lnSpc>
              <a:spcBef>
                <a:spcPts val="0"/>
              </a:spcBef>
              <a:spcAft>
                <a:spcPts val="0"/>
              </a:spcAft>
              <a:buNone/>
            </a:pPr>
            <a:r>
              <a:rPr lang="en-US" sz="2000">
                <a:latin typeface="Georgia"/>
                <a:ea typeface="Georgia"/>
                <a:cs typeface="Georgia"/>
                <a:sym typeface="Georgia"/>
              </a:rPr>
              <a:t>Az egyik tanítási napon annyi hiányzó volt az osztályban, hogy egyszerre mindkét csoport tagjai egy helyiségben tudtak jelen lenni és így tartottam órát. Akkor jegyezték meg, hogy ilyen még nem fordult elő velük, amióta az iskolába járnak, hogy az osztály mindkét része egyszerre jelen legyen. </a:t>
            </a:r>
            <a:endParaRPr sz="2000">
              <a:latin typeface="Georgia"/>
              <a:ea typeface="Georgia"/>
              <a:cs typeface="Georgia"/>
              <a:sym typeface="Georgia"/>
            </a:endParaRPr>
          </a:p>
          <a:p>
            <a:pPr indent="0" lvl="0" marL="0" rtl="0" algn="just">
              <a:lnSpc>
                <a:spcPct val="150000"/>
              </a:lnSpc>
              <a:spcBef>
                <a:spcPts val="800"/>
              </a:spcBef>
              <a:spcAft>
                <a:spcPts val="0"/>
              </a:spcAft>
              <a:buClr>
                <a:schemeClr val="dk1"/>
              </a:buClr>
              <a:buSzPts val="1100"/>
              <a:buFont typeface="Arial"/>
              <a:buNone/>
            </a:pPr>
            <a:r>
              <a:rPr lang="en-US" sz="2000">
                <a:latin typeface="Georgia"/>
                <a:ea typeface="Georgia"/>
                <a:cs typeface="Georgia"/>
                <a:sym typeface="Georgia"/>
              </a:rPr>
              <a:t>Nagyon örültek ennek az alkalomnak és azonnal készítettünk is egy csoportképet és mindenki izgatottan mondta, hogy a közösségi oldalára is felteszi.</a:t>
            </a:r>
            <a:endParaRPr sz="2000">
              <a:latin typeface="Georgia"/>
              <a:ea typeface="Georgia"/>
              <a:cs typeface="Georgia"/>
              <a:sym typeface="Georgia"/>
            </a:endParaRPr>
          </a:p>
          <a:p>
            <a:pPr indent="0" lvl="0" marL="457200" rtl="0" algn="just">
              <a:lnSpc>
                <a:spcPct val="150000"/>
              </a:lnSpc>
              <a:spcBef>
                <a:spcPts val="800"/>
              </a:spcBef>
              <a:spcAft>
                <a:spcPts val="800"/>
              </a:spcAft>
              <a:buNone/>
            </a:pPr>
            <a:r>
              <a:t/>
            </a:r>
            <a:endParaRPr>
              <a:latin typeface="Georgia"/>
              <a:ea typeface="Georgia"/>
              <a:cs typeface="Georgia"/>
              <a:sym typeface="Georgia"/>
            </a:endParaRPr>
          </a:p>
        </p:txBody>
      </p:sp>
      <p:sp>
        <p:nvSpPr>
          <p:cNvPr id="103" name="Google Shape;103;g1571bd7d2e1_0_18"/>
          <p:cNvSpPr txBox="1"/>
          <p:nvPr/>
        </p:nvSpPr>
        <p:spPr>
          <a:xfrm>
            <a:off x="2627312" y="6356350"/>
            <a:ext cx="65073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„Lelki egészség az iskolában” Pedagógiai Mentálhigiénés Konferencia - Hódmezővásárhely, 2022. október </a:t>
            </a:r>
            <a:r>
              <a:rPr b="0" i="0" lang="en-US" sz="1000" u="none" cap="none" strike="noStrike">
                <a:solidFill>
                  <a:schemeClr val="dk1"/>
                </a:solidFill>
                <a:latin typeface="Calibri"/>
                <a:ea typeface="Calibri"/>
                <a:cs typeface="Calibri"/>
                <a:sym typeface="Calibri"/>
              </a:rPr>
              <a:t>5.</a:t>
            </a:r>
            <a:endParaRPr/>
          </a:p>
        </p:txBody>
      </p:sp>
      <p:pic>
        <p:nvPicPr>
          <p:cNvPr id="104" name="Google Shape;104;g1571bd7d2e1_0_18"/>
          <p:cNvPicPr preferRelativeResize="0"/>
          <p:nvPr/>
        </p:nvPicPr>
        <p:blipFill rotWithShape="1">
          <a:blip r:embed="rId3">
            <a:alphaModFix/>
          </a:blip>
          <a:srcRect b="0" l="0" r="0" t="0"/>
          <a:stretch/>
        </p:blipFill>
        <p:spPr>
          <a:xfrm>
            <a:off x="136525" y="79375"/>
            <a:ext cx="2673347" cy="18907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alpha val="44310"/>
          </a:srgbClr>
        </a:solidFill>
      </p:bgPr>
    </p:bg>
    <p:spTree>
      <p:nvGrpSpPr>
        <p:cNvPr id="108" name="Shape 108"/>
        <p:cNvGrpSpPr/>
        <p:nvPr/>
      </p:nvGrpSpPr>
      <p:grpSpPr>
        <a:xfrm>
          <a:off x="0" y="0"/>
          <a:ext cx="0" cy="0"/>
          <a:chOff x="0" y="0"/>
          <a:chExt cx="0" cy="0"/>
        </a:xfrm>
      </p:grpSpPr>
      <p:sp>
        <p:nvSpPr>
          <p:cNvPr id="109" name="Google Shape;109;g1571bd7d2e1_0_12"/>
          <p:cNvSpPr txBox="1"/>
          <p:nvPr>
            <p:ph idx="1" type="subTitle"/>
          </p:nvPr>
        </p:nvSpPr>
        <p:spPr>
          <a:xfrm>
            <a:off x="2627312" y="1797737"/>
            <a:ext cx="9144000" cy="4224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t/>
            </a:r>
            <a:endParaRPr>
              <a:latin typeface="Georgia"/>
              <a:ea typeface="Georgia"/>
              <a:cs typeface="Georgia"/>
              <a:sym typeface="Georgia"/>
            </a:endParaRPr>
          </a:p>
          <a:p>
            <a:pPr indent="0" lvl="0" marL="457200" rtl="0" algn="just">
              <a:lnSpc>
                <a:spcPct val="150000"/>
              </a:lnSpc>
              <a:spcBef>
                <a:spcPts val="0"/>
              </a:spcBef>
              <a:spcAft>
                <a:spcPts val="0"/>
              </a:spcAft>
              <a:buNone/>
            </a:pPr>
            <a:r>
              <a:rPr lang="en-US">
                <a:latin typeface="Georgia"/>
                <a:ea typeface="Georgia"/>
                <a:cs typeface="Georgia"/>
                <a:sym typeface="Georgia"/>
              </a:rPr>
              <a:t>A projekt célja:</a:t>
            </a:r>
            <a:endParaRPr>
              <a:latin typeface="Georgia"/>
              <a:ea typeface="Georgia"/>
              <a:cs typeface="Georgia"/>
              <a:sym typeface="Georgia"/>
            </a:endParaRPr>
          </a:p>
          <a:p>
            <a:pPr indent="0" lvl="0" marL="457200" rtl="0" algn="just">
              <a:lnSpc>
                <a:spcPct val="150000"/>
              </a:lnSpc>
              <a:spcBef>
                <a:spcPts val="800"/>
              </a:spcBef>
              <a:spcAft>
                <a:spcPts val="800"/>
              </a:spcAft>
              <a:buNone/>
            </a:pPr>
            <a:r>
              <a:rPr lang="en-US">
                <a:latin typeface="Georgia"/>
                <a:ea typeface="Georgia"/>
                <a:cs typeface="Georgia"/>
                <a:sym typeface="Georgia"/>
              </a:rPr>
              <a:t>A világjárvány által szétszakított osztályközösség összekovácsolása, osztályközösség építés.</a:t>
            </a:r>
            <a:endParaRPr>
              <a:latin typeface="Georgia"/>
              <a:ea typeface="Georgia"/>
              <a:cs typeface="Georgia"/>
              <a:sym typeface="Georgia"/>
            </a:endParaRPr>
          </a:p>
        </p:txBody>
      </p:sp>
      <p:sp>
        <p:nvSpPr>
          <p:cNvPr id="110" name="Google Shape;110;g1571bd7d2e1_0_12"/>
          <p:cNvSpPr txBox="1"/>
          <p:nvPr/>
        </p:nvSpPr>
        <p:spPr>
          <a:xfrm>
            <a:off x="2627312" y="6356350"/>
            <a:ext cx="65073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„Lelki egészség az iskolában” Pedagógiai Mentálhigiénés Konferencia - Hódmezővásárhely, 2022. október </a:t>
            </a:r>
            <a:r>
              <a:rPr b="0" i="0" lang="en-US" sz="1000" u="none" cap="none" strike="noStrike">
                <a:solidFill>
                  <a:schemeClr val="dk1"/>
                </a:solidFill>
                <a:latin typeface="Calibri"/>
                <a:ea typeface="Calibri"/>
                <a:cs typeface="Calibri"/>
                <a:sym typeface="Calibri"/>
              </a:rPr>
              <a:t>5.</a:t>
            </a:r>
            <a:endParaRPr/>
          </a:p>
        </p:txBody>
      </p:sp>
      <p:pic>
        <p:nvPicPr>
          <p:cNvPr id="111" name="Google Shape;111;g1571bd7d2e1_0_12"/>
          <p:cNvPicPr preferRelativeResize="0"/>
          <p:nvPr/>
        </p:nvPicPr>
        <p:blipFill rotWithShape="1">
          <a:blip r:embed="rId3">
            <a:alphaModFix/>
          </a:blip>
          <a:srcRect b="0" l="0" r="0" t="0"/>
          <a:stretch/>
        </p:blipFill>
        <p:spPr>
          <a:xfrm>
            <a:off x="136525" y="79375"/>
            <a:ext cx="2673347" cy="18907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alpha val="44310"/>
          </a:srgbClr>
        </a:solidFill>
      </p:bgPr>
    </p:bg>
    <p:spTree>
      <p:nvGrpSpPr>
        <p:cNvPr id="115" name="Shape 115"/>
        <p:cNvGrpSpPr/>
        <p:nvPr/>
      </p:nvGrpSpPr>
      <p:grpSpPr>
        <a:xfrm>
          <a:off x="0" y="0"/>
          <a:ext cx="0" cy="0"/>
          <a:chOff x="0" y="0"/>
          <a:chExt cx="0" cy="0"/>
        </a:xfrm>
      </p:grpSpPr>
      <p:sp>
        <p:nvSpPr>
          <p:cNvPr id="116" name="Google Shape;116;g1571bd7d2e1_0_24"/>
          <p:cNvSpPr txBox="1"/>
          <p:nvPr>
            <p:ph idx="1" type="subTitle"/>
          </p:nvPr>
        </p:nvSpPr>
        <p:spPr>
          <a:xfrm>
            <a:off x="399150" y="1596575"/>
            <a:ext cx="11372100" cy="4759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t/>
            </a:r>
            <a:endParaRPr>
              <a:latin typeface="Georgia"/>
              <a:ea typeface="Georgia"/>
              <a:cs typeface="Georgia"/>
              <a:sym typeface="Georgia"/>
            </a:endParaRPr>
          </a:p>
          <a:p>
            <a:pPr indent="0" lvl="0" marL="457200" rtl="0" algn="just">
              <a:lnSpc>
                <a:spcPct val="150000"/>
              </a:lnSpc>
              <a:spcBef>
                <a:spcPts val="0"/>
              </a:spcBef>
              <a:spcAft>
                <a:spcPts val="0"/>
              </a:spcAft>
              <a:buNone/>
            </a:pPr>
            <a:r>
              <a:rPr b="1" lang="en-US">
                <a:latin typeface="Georgia"/>
                <a:ea typeface="Georgia"/>
                <a:cs typeface="Georgia"/>
                <a:sym typeface="Georgia"/>
              </a:rPr>
              <a:t>S</a:t>
            </a:r>
            <a:r>
              <a:rPr lang="en-US">
                <a:latin typeface="Georgia"/>
                <a:ea typeface="Georgia"/>
                <a:cs typeface="Georgia"/>
                <a:sym typeface="Georgia"/>
              </a:rPr>
              <a:t> - specifikusság - olyan osztályközösségre vonatkozott, akik különleges körülmények között kezdték el tanulmányaikat</a:t>
            </a:r>
            <a:endParaRPr>
              <a:latin typeface="Georgia"/>
              <a:ea typeface="Georgia"/>
              <a:cs typeface="Georgia"/>
              <a:sym typeface="Georgia"/>
            </a:endParaRPr>
          </a:p>
          <a:p>
            <a:pPr indent="0" lvl="0" marL="457200" rtl="0" algn="just">
              <a:lnSpc>
                <a:spcPct val="150000"/>
              </a:lnSpc>
              <a:spcBef>
                <a:spcPts val="800"/>
              </a:spcBef>
              <a:spcAft>
                <a:spcPts val="0"/>
              </a:spcAft>
              <a:buNone/>
            </a:pPr>
            <a:r>
              <a:rPr b="1" lang="en-US">
                <a:latin typeface="Georgia"/>
                <a:ea typeface="Georgia"/>
                <a:cs typeface="Georgia"/>
                <a:sym typeface="Georgia"/>
              </a:rPr>
              <a:t>M</a:t>
            </a:r>
            <a:r>
              <a:rPr lang="en-US">
                <a:latin typeface="Georgia"/>
                <a:ea typeface="Georgia"/>
                <a:cs typeface="Georgia"/>
                <a:sym typeface="Georgia"/>
              </a:rPr>
              <a:t> - mérhetőség - szociometriai teszttel felmérjük a csoport tagjai közötti kapcsolatot a projekt megkezdése előtt és befejezésekor</a:t>
            </a:r>
            <a:endParaRPr>
              <a:latin typeface="Georgia"/>
              <a:ea typeface="Georgia"/>
              <a:cs typeface="Georgia"/>
              <a:sym typeface="Georgia"/>
            </a:endParaRPr>
          </a:p>
          <a:p>
            <a:pPr indent="0" lvl="0" marL="457200" rtl="0" algn="just">
              <a:lnSpc>
                <a:spcPct val="150000"/>
              </a:lnSpc>
              <a:spcBef>
                <a:spcPts val="800"/>
              </a:spcBef>
              <a:spcAft>
                <a:spcPts val="0"/>
              </a:spcAft>
              <a:buNone/>
            </a:pPr>
            <a:r>
              <a:rPr b="1" lang="en-US">
                <a:latin typeface="Georgia"/>
                <a:ea typeface="Georgia"/>
                <a:cs typeface="Georgia"/>
                <a:sym typeface="Georgia"/>
              </a:rPr>
              <a:t>A </a:t>
            </a:r>
            <a:r>
              <a:rPr lang="en-US">
                <a:latin typeface="Georgia"/>
                <a:ea typeface="Georgia"/>
                <a:cs typeface="Georgia"/>
                <a:sym typeface="Georgia"/>
              </a:rPr>
              <a:t>- akceptálhatóság - illeszkedik az órák keretébe, ezért megvalósítható</a:t>
            </a:r>
            <a:endParaRPr>
              <a:latin typeface="Georgia"/>
              <a:ea typeface="Georgia"/>
              <a:cs typeface="Georgia"/>
              <a:sym typeface="Georgia"/>
            </a:endParaRPr>
          </a:p>
          <a:p>
            <a:pPr indent="0" lvl="0" marL="457200" rtl="0" algn="just">
              <a:lnSpc>
                <a:spcPct val="150000"/>
              </a:lnSpc>
              <a:spcBef>
                <a:spcPts val="800"/>
              </a:spcBef>
              <a:spcAft>
                <a:spcPts val="0"/>
              </a:spcAft>
              <a:buNone/>
            </a:pPr>
            <a:r>
              <a:rPr b="1" lang="en-US">
                <a:latin typeface="Georgia"/>
                <a:ea typeface="Georgia"/>
                <a:cs typeface="Georgia"/>
                <a:sym typeface="Georgia"/>
              </a:rPr>
              <a:t>R</a:t>
            </a:r>
            <a:r>
              <a:rPr lang="en-US">
                <a:latin typeface="Georgia"/>
                <a:ea typeface="Georgia"/>
                <a:cs typeface="Georgia"/>
                <a:sym typeface="Georgia"/>
              </a:rPr>
              <a:t> - reális - megvalósítható célokat tűztem ki</a:t>
            </a:r>
            <a:endParaRPr>
              <a:latin typeface="Georgia"/>
              <a:ea typeface="Georgia"/>
              <a:cs typeface="Georgia"/>
              <a:sym typeface="Georgia"/>
            </a:endParaRPr>
          </a:p>
          <a:p>
            <a:pPr indent="0" lvl="0" marL="457200" rtl="0" algn="just">
              <a:lnSpc>
                <a:spcPct val="150000"/>
              </a:lnSpc>
              <a:spcBef>
                <a:spcPts val="800"/>
              </a:spcBef>
              <a:spcAft>
                <a:spcPts val="0"/>
              </a:spcAft>
              <a:buNone/>
            </a:pPr>
            <a:r>
              <a:rPr b="1" lang="en-US">
                <a:latin typeface="Georgia"/>
                <a:ea typeface="Georgia"/>
                <a:cs typeface="Georgia"/>
                <a:sym typeface="Georgia"/>
              </a:rPr>
              <a:t>T</a:t>
            </a:r>
            <a:r>
              <a:rPr lang="en-US">
                <a:latin typeface="Georgia"/>
                <a:ea typeface="Georgia"/>
                <a:cs typeface="Georgia"/>
                <a:sym typeface="Georgia"/>
              </a:rPr>
              <a:t> - tempírozhatóság - heti rendszerességgel terveztem a foglalkozásokat</a:t>
            </a:r>
            <a:endParaRPr>
              <a:latin typeface="Georgia"/>
              <a:ea typeface="Georgia"/>
              <a:cs typeface="Georgia"/>
              <a:sym typeface="Georgia"/>
            </a:endParaRPr>
          </a:p>
          <a:p>
            <a:pPr indent="0" lvl="0" marL="457200" rtl="0" algn="just">
              <a:lnSpc>
                <a:spcPct val="150000"/>
              </a:lnSpc>
              <a:spcBef>
                <a:spcPts val="800"/>
              </a:spcBef>
              <a:spcAft>
                <a:spcPts val="0"/>
              </a:spcAft>
              <a:buNone/>
            </a:pPr>
            <a:r>
              <a:t/>
            </a:r>
            <a:endParaRPr>
              <a:latin typeface="Georgia"/>
              <a:ea typeface="Georgia"/>
              <a:cs typeface="Georgia"/>
              <a:sym typeface="Georgia"/>
            </a:endParaRPr>
          </a:p>
          <a:p>
            <a:pPr indent="0" lvl="0" marL="457200" rtl="0" algn="just">
              <a:lnSpc>
                <a:spcPct val="150000"/>
              </a:lnSpc>
              <a:spcBef>
                <a:spcPts val="800"/>
              </a:spcBef>
              <a:spcAft>
                <a:spcPts val="800"/>
              </a:spcAft>
              <a:buNone/>
            </a:pPr>
            <a:r>
              <a:t/>
            </a:r>
            <a:endParaRPr>
              <a:latin typeface="Georgia"/>
              <a:ea typeface="Georgia"/>
              <a:cs typeface="Georgia"/>
              <a:sym typeface="Georgia"/>
            </a:endParaRPr>
          </a:p>
        </p:txBody>
      </p:sp>
      <p:sp>
        <p:nvSpPr>
          <p:cNvPr id="117" name="Google Shape;117;g1571bd7d2e1_0_24"/>
          <p:cNvSpPr txBox="1"/>
          <p:nvPr/>
        </p:nvSpPr>
        <p:spPr>
          <a:xfrm>
            <a:off x="2627312" y="6356350"/>
            <a:ext cx="65073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„Lelki egészség az iskolában” Pedagógiai Mentálhigiénés Konferencia - Hódmezővásárhely, 2022. október </a:t>
            </a:r>
            <a:r>
              <a:rPr b="0" i="0" lang="en-US" sz="1000" u="none" cap="none" strike="noStrike">
                <a:solidFill>
                  <a:schemeClr val="dk1"/>
                </a:solidFill>
                <a:latin typeface="Calibri"/>
                <a:ea typeface="Calibri"/>
                <a:cs typeface="Calibri"/>
                <a:sym typeface="Calibri"/>
              </a:rPr>
              <a:t>5.</a:t>
            </a:r>
            <a:endParaRPr/>
          </a:p>
        </p:txBody>
      </p:sp>
      <p:pic>
        <p:nvPicPr>
          <p:cNvPr id="118" name="Google Shape;118;g1571bd7d2e1_0_24"/>
          <p:cNvPicPr preferRelativeResize="0"/>
          <p:nvPr/>
        </p:nvPicPr>
        <p:blipFill rotWithShape="1">
          <a:blip r:embed="rId3">
            <a:alphaModFix/>
          </a:blip>
          <a:srcRect b="0" l="0" r="0" t="0"/>
          <a:stretch/>
        </p:blipFill>
        <p:spPr>
          <a:xfrm>
            <a:off x="136525" y="79375"/>
            <a:ext cx="2673347" cy="18907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alpha val="44310"/>
          </a:srgbClr>
        </a:solidFill>
      </p:bgPr>
    </p:bg>
    <p:spTree>
      <p:nvGrpSpPr>
        <p:cNvPr id="122" name="Shape 122"/>
        <p:cNvGrpSpPr/>
        <p:nvPr/>
      </p:nvGrpSpPr>
      <p:grpSpPr>
        <a:xfrm>
          <a:off x="0" y="0"/>
          <a:ext cx="0" cy="0"/>
          <a:chOff x="0" y="0"/>
          <a:chExt cx="0" cy="0"/>
        </a:xfrm>
      </p:grpSpPr>
      <p:sp>
        <p:nvSpPr>
          <p:cNvPr id="123" name="Google Shape;123;g1571bd7d2e1_0_30"/>
          <p:cNvSpPr txBox="1"/>
          <p:nvPr>
            <p:ph idx="1" type="subTitle"/>
          </p:nvPr>
        </p:nvSpPr>
        <p:spPr>
          <a:xfrm>
            <a:off x="1342575" y="1596575"/>
            <a:ext cx="10428600" cy="4759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t/>
            </a:r>
            <a:endParaRPr>
              <a:latin typeface="Georgia"/>
              <a:ea typeface="Georgia"/>
              <a:cs typeface="Georgia"/>
              <a:sym typeface="Georgia"/>
            </a:endParaRPr>
          </a:p>
          <a:p>
            <a:pPr indent="0" lvl="0" marL="457200" rtl="0" algn="just">
              <a:lnSpc>
                <a:spcPct val="150000"/>
              </a:lnSpc>
              <a:spcBef>
                <a:spcPts val="0"/>
              </a:spcBef>
              <a:spcAft>
                <a:spcPts val="0"/>
              </a:spcAft>
              <a:buNone/>
            </a:pPr>
            <a:r>
              <a:rPr lang="en-US">
                <a:latin typeface="Georgia"/>
                <a:ea typeface="Georgia"/>
                <a:cs typeface="Georgia"/>
                <a:sym typeface="Georgia"/>
              </a:rPr>
              <a:t>Előkészületek:</a:t>
            </a:r>
            <a:endParaRPr>
              <a:latin typeface="Georgia"/>
              <a:ea typeface="Georgia"/>
              <a:cs typeface="Georgia"/>
              <a:sym typeface="Georgia"/>
            </a:endParaRPr>
          </a:p>
          <a:p>
            <a:pPr indent="-381000" lvl="0" marL="457200" rtl="0" algn="just">
              <a:lnSpc>
                <a:spcPct val="150000"/>
              </a:lnSpc>
              <a:spcBef>
                <a:spcPts val="800"/>
              </a:spcBef>
              <a:spcAft>
                <a:spcPts val="0"/>
              </a:spcAft>
              <a:buSzPts val="2400"/>
              <a:buFont typeface="Georgia"/>
              <a:buAutoNum type="arabicPeriod"/>
            </a:pPr>
            <a:r>
              <a:rPr lang="en-US">
                <a:latin typeface="Georgia"/>
                <a:ea typeface="Georgia"/>
                <a:cs typeface="Georgia"/>
                <a:sym typeface="Georgia"/>
              </a:rPr>
              <a:t>meghatároztam a team tagokat</a:t>
            </a:r>
            <a:endParaRPr>
              <a:latin typeface="Georgia"/>
              <a:ea typeface="Georgia"/>
              <a:cs typeface="Georgia"/>
              <a:sym typeface="Georgia"/>
            </a:endParaRPr>
          </a:p>
          <a:p>
            <a:pPr indent="-381000" lvl="0" marL="457200" rtl="0" algn="just">
              <a:lnSpc>
                <a:spcPct val="150000"/>
              </a:lnSpc>
              <a:spcBef>
                <a:spcPts val="0"/>
              </a:spcBef>
              <a:spcAft>
                <a:spcPts val="0"/>
              </a:spcAft>
              <a:buSzPts val="2400"/>
              <a:buFont typeface="Georgia"/>
              <a:buAutoNum type="arabicPeriod"/>
            </a:pPr>
            <a:r>
              <a:rPr lang="en-US">
                <a:latin typeface="Georgia"/>
                <a:ea typeface="Georgia"/>
                <a:cs typeface="Georgia"/>
                <a:sym typeface="Georgia"/>
              </a:rPr>
              <a:t>felmértem a szükséges erőforrásokat</a:t>
            </a:r>
            <a:endParaRPr>
              <a:latin typeface="Georgia"/>
              <a:ea typeface="Georgia"/>
              <a:cs typeface="Georgia"/>
              <a:sym typeface="Georgia"/>
            </a:endParaRPr>
          </a:p>
          <a:p>
            <a:pPr indent="-381000" lvl="0" marL="457200" rtl="0" algn="just">
              <a:lnSpc>
                <a:spcPct val="150000"/>
              </a:lnSpc>
              <a:spcBef>
                <a:spcPts val="0"/>
              </a:spcBef>
              <a:spcAft>
                <a:spcPts val="0"/>
              </a:spcAft>
              <a:buSzPts val="2400"/>
              <a:buFont typeface="Georgia"/>
              <a:buAutoNum type="arabicPeriod"/>
            </a:pPr>
            <a:r>
              <a:rPr lang="en-US">
                <a:latin typeface="Georgia"/>
                <a:ea typeface="Georgia"/>
                <a:cs typeface="Georgia"/>
                <a:sym typeface="Georgia"/>
              </a:rPr>
              <a:t>tájékoztattam az iskolaigazgatót a projekt tervemről, aki jóváhagyta azt</a:t>
            </a:r>
            <a:endParaRPr>
              <a:latin typeface="Georgia"/>
              <a:ea typeface="Georgia"/>
              <a:cs typeface="Georgia"/>
              <a:sym typeface="Georgia"/>
            </a:endParaRPr>
          </a:p>
          <a:p>
            <a:pPr indent="-381000" lvl="0" marL="457200" rtl="0" algn="just">
              <a:lnSpc>
                <a:spcPct val="150000"/>
              </a:lnSpc>
              <a:spcBef>
                <a:spcPts val="0"/>
              </a:spcBef>
              <a:spcAft>
                <a:spcPts val="0"/>
              </a:spcAft>
              <a:buSzPts val="2400"/>
              <a:buFont typeface="Georgia"/>
              <a:buAutoNum type="arabicPeriod"/>
            </a:pPr>
            <a:r>
              <a:rPr lang="en-US">
                <a:latin typeface="Georgia"/>
                <a:ea typeface="Georgia"/>
                <a:cs typeface="Georgia"/>
                <a:sym typeface="Georgia"/>
              </a:rPr>
              <a:t>elvégeztem a SWOT elemzést is</a:t>
            </a:r>
            <a:endParaRPr>
              <a:latin typeface="Georgia"/>
              <a:ea typeface="Georgia"/>
              <a:cs typeface="Georgia"/>
              <a:sym typeface="Georgia"/>
            </a:endParaRPr>
          </a:p>
          <a:p>
            <a:pPr indent="-381000" lvl="0" marL="457200" rtl="0" algn="just">
              <a:lnSpc>
                <a:spcPct val="150000"/>
              </a:lnSpc>
              <a:spcBef>
                <a:spcPts val="0"/>
              </a:spcBef>
              <a:spcAft>
                <a:spcPts val="0"/>
              </a:spcAft>
              <a:buSzPts val="2400"/>
              <a:buFont typeface="Georgia"/>
              <a:buAutoNum type="arabicPeriod"/>
            </a:pPr>
            <a:r>
              <a:rPr lang="en-US">
                <a:latin typeface="Georgia"/>
                <a:ea typeface="Georgia"/>
                <a:cs typeface="Georgia"/>
                <a:sym typeface="Georgia"/>
              </a:rPr>
              <a:t>szociometriai felmérést hajtottunk végre az osztály tagjai között.</a:t>
            </a:r>
            <a:endParaRPr>
              <a:latin typeface="Georgia"/>
              <a:ea typeface="Georgia"/>
              <a:cs typeface="Georgia"/>
              <a:sym typeface="Georgia"/>
            </a:endParaRPr>
          </a:p>
          <a:p>
            <a:pPr indent="0" lvl="0" marL="457200" rtl="0" algn="just">
              <a:lnSpc>
                <a:spcPct val="150000"/>
              </a:lnSpc>
              <a:spcBef>
                <a:spcPts val="800"/>
              </a:spcBef>
              <a:spcAft>
                <a:spcPts val="0"/>
              </a:spcAft>
              <a:buNone/>
            </a:pPr>
            <a:r>
              <a:t/>
            </a:r>
            <a:endParaRPr>
              <a:latin typeface="Georgia"/>
              <a:ea typeface="Georgia"/>
              <a:cs typeface="Georgia"/>
              <a:sym typeface="Georgia"/>
            </a:endParaRPr>
          </a:p>
          <a:p>
            <a:pPr indent="0" lvl="0" marL="457200" rtl="0" algn="just">
              <a:lnSpc>
                <a:spcPct val="150000"/>
              </a:lnSpc>
              <a:spcBef>
                <a:spcPts val="800"/>
              </a:spcBef>
              <a:spcAft>
                <a:spcPts val="800"/>
              </a:spcAft>
              <a:buNone/>
            </a:pPr>
            <a:r>
              <a:t/>
            </a:r>
            <a:endParaRPr>
              <a:latin typeface="Georgia"/>
              <a:ea typeface="Georgia"/>
              <a:cs typeface="Georgia"/>
              <a:sym typeface="Georgia"/>
            </a:endParaRPr>
          </a:p>
        </p:txBody>
      </p:sp>
      <p:sp>
        <p:nvSpPr>
          <p:cNvPr id="124" name="Google Shape;124;g1571bd7d2e1_0_30"/>
          <p:cNvSpPr txBox="1"/>
          <p:nvPr/>
        </p:nvSpPr>
        <p:spPr>
          <a:xfrm>
            <a:off x="2627312" y="6356350"/>
            <a:ext cx="65073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„Lelki egészség az iskolában” Pedagógiai Mentálhigiénés Konferencia - Hódmezővásárhely, 2022. október </a:t>
            </a:r>
            <a:r>
              <a:rPr b="0" i="0" lang="en-US" sz="1000" u="none" cap="none" strike="noStrike">
                <a:solidFill>
                  <a:schemeClr val="dk1"/>
                </a:solidFill>
                <a:latin typeface="Calibri"/>
                <a:ea typeface="Calibri"/>
                <a:cs typeface="Calibri"/>
                <a:sym typeface="Calibri"/>
              </a:rPr>
              <a:t>5.</a:t>
            </a:r>
            <a:endParaRPr/>
          </a:p>
        </p:txBody>
      </p:sp>
      <p:pic>
        <p:nvPicPr>
          <p:cNvPr id="125" name="Google Shape;125;g1571bd7d2e1_0_30"/>
          <p:cNvPicPr preferRelativeResize="0"/>
          <p:nvPr/>
        </p:nvPicPr>
        <p:blipFill rotWithShape="1">
          <a:blip r:embed="rId3">
            <a:alphaModFix/>
          </a:blip>
          <a:srcRect b="0" l="0" r="0" t="0"/>
          <a:stretch/>
        </p:blipFill>
        <p:spPr>
          <a:xfrm>
            <a:off x="136525" y="79375"/>
            <a:ext cx="2673347" cy="18907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alpha val="44310"/>
          </a:srgbClr>
        </a:solidFill>
      </p:bgPr>
    </p:bg>
    <p:spTree>
      <p:nvGrpSpPr>
        <p:cNvPr id="129" name="Shape 129"/>
        <p:cNvGrpSpPr/>
        <p:nvPr/>
      </p:nvGrpSpPr>
      <p:grpSpPr>
        <a:xfrm>
          <a:off x="0" y="0"/>
          <a:ext cx="0" cy="0"/>
          <a:chOff x="0" y="0"/>
          <a:chExt cx="0" cy="0"/>
        </a:xfrm>
      </p:grpSpPr>
      <p:sp>
        <p:nvSpPr>
          <p:cNvPr id="130" name="Google Shape;130;g1571bd7d2e1_0_36"/>
          <p:cNvSpPr txBox="1"/>
          <p:nvPr>
            <p:ph idx="1" type="subTitle"/>
          </p:nvPr>
        </p:nvSpPr>
        <p:spPr>
          <a:xfrm>
            <a:off x="1342575" y="1596575"/>
            <a:ext cx="10428600" cy="4759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t/>
            </a:r>
            <a:endParaRPr>
              <a:latin typeface="Georgia"/>
              <a:ea typeface="Georgia"/>
              <a:cs typeface="Georgia"/>
              <a:sym typeface="Georgia"/>
            </a:endParaRPr>
          </a:p>
          <a:p>
            <a:pPr indent="0" lvl="0" marL="457200" rtl="0" algn="just">
              <a:lnSpc>
                <a:spcPct val="150000"/>
              </a:lnSpc>
              <a:spcBef>
                <a:spcPts val="0"/>
              </a:spcBef>
              <a:spcAft>
                <a:spcPts val="0"/>
              </a:spcAft>
              <a:buNone/>
            </a:pPr>
            <a:r>
              <a:rPr lang="en-US">
                <a:latin typeface="Georgia"/>
                <a:ea typeface="Georgia"/>
                <a:cs typeface="Georgia"/>
                <a:sym typeface="Georgia"/>
              </a:rPr>
              <a:t>A munka ütemezése, tervezett időpontok:</a:t>
            </a:r>
            <a:endParaRPr>
              <a:latin typeface="Georgia"/>
              <a:ea typeface="Georgia"/>
              <a:cs typeface="Georgia"/>
              <a:sym typeface="Georgia"/>
            </a:endParaRPr>
          </a:p>
          <a:p>
            <a:pPr indent="-361950" lvl="0" marL="457200" rtl="0" algn="just">
              <a:lnSpc>
                <a:spcPct val="150000"/>
              </a:lnSpc>
              <a:spcBef>
                <a:spcPts val="800"/>
              </a:spcBef>
              <a:spcAft>
                <a:spcPts val="0"/>
              </a:spcAft>
              <a:buSzPts val="2100"/>
              <a:buFont typeface="Georgia"/>
              <a:buAutoNum type="arabicPeriod"/>
            </a:pPr>
            <a:r>
              <a:rPr lang="en-US" sz="2100">
                <a:latin typeface="Georgia"/>
                <a:ea typeface="Georgia"/>
                <a:cs typeface="Georgia"/>
                <a:sym typeface="Georgia"/>
              </a:rPr>
              <a:t>alkalom 2021.09.21. Szociometriai kérdőív kitöltése, a munkamenet ismertetése</a:t>
            </a:r>
            <a:endParaRPr sz="2100">
              <a:latin typeface="Georgia"/>
              <a:ea typeface="Georgia"/>
              <a:cs typeface="Georgia"/>
              <a:sym typeface="Georgia"/>
            </a:endParaRPr>
          </a:p>
          <a:p>
            <a:pPr indent="-361950" lvl="0" marL="457200" rtl="0" algn="just">
              <a:lnSpc>
                <a:spcPct val="150000"/>
              </a:lnSpc>
              <a:spcBef>
                <a:spcPts val="0"/>
              </a:spcBef>
              <a:spcAft>
                <a:spcPts val="0"/>
              </a:spcAft>
              <a:buSzPts val="2100"/>
              <a:buFont typeface="Georgia"/>
              <a:buAutoNum type="arabicPeriod"/>
            </a:pPr>
            <a:r>
              <a:rPr lang="en-US" sz="2100">
                <a:latin typeface="Georgia"/>
                <a:ea typeface="Georgia"/>
                <a:cs typeface="Georgia"/>
                <a:sym typeface="Georgia"/>
              </a:rPr>
              <a:t>alkalom 2021.09.28. Ne bánts!</a:t>
            </a:r>
            <a:endParaRPr sz="2100">
              <a:latin typeface="Georgia"/>
              <a:ea typeface="Georgia"/>
              <a:cs typeface="Georgia"/>
              <a:sym typeface="Georgia"/>
            </a:endParaRPr>
          </a:p>
          <a:p>
            <a:pPr indent="-361950" lvl="0" marL="457200" rtl="0" algn="just">
              <a:lnSpc>
                <a:spcPct val="150000"/>
              </a:lnSpc>
              <a:spcBef>
                <a:spcPts val="0"/>
              </a:spcBef>
              <a:spcAft>
                <a:spcPts val="0"/>
              </a:spcAft>
              <a:buSzPts val="2100"/>
              <a:buFont typeface="Georgia"/>
              <a:buAutoNum type="arabicPeriod"/>
            </a:pPr>
            <a:r>
              <a:rPr lang="en-US" sz="2100">
                <a:latin typeface="Georgia"/>
                <a:ea typeface="Georgia"/>
                <a:cs typeface="Georgia"/>
                <a:sym typeface="Georgia"/>
              </a:rPr>
              <a:t>alkalom 2021.10.05. Ez vagyok én!</a:t>
            </a:r>
            <a:endParaRPr sz="2100">
              <a:latin typeface="Georgia"/>
              <a:ea typeface="Georgia"/>
              <a:cs typeface="Georgia"/>
              <a:sym typeface="Georgia"/>
            </a:endParaRPr>
          </a:p>
          <a:p>
            <a:pPr indent="-361950" lvl="0" marL="457200" rtl="0" algn="just">
              <a:lnSpc>
                <a:spcPct val="150000"/>
              </a:lnSpc>
              <a:spcBef>
                <a:spcPts val="0"/>
              </a:spcBef>
              <a:spcAft>
                <a:spcPts val="0"/>
              </a:spcAft>
              <a:buSzPts val="2100"/>
              <a:buFont typeface="Georgia"/>
              <a:buAutoNum type="arabicPeriod"/>
            </a:pPr>
            <a:r>
              <a:rPr lang="en-US" sz="2100">
                <a:latin typeface="Georgia"/>
                <a:ea typeface="Georgia"/>
                <a:cs typeface="Georgia"/>
                <a:sym typeface="Georgia"/>
              </a:rPr>
              <a:t>alkalom 2021.10.12. Ha én… lennék…</a:t>
            </a:r>
            <a:endParaRPr sz="2100">
              <a:latin typeface="Georgia"/>
              <a:ea typeface="Georgia"/>
              <a:cs typeface="Georgia"/>
              <a:sym typeface="Georgia"/>
            </a:endParaRPr>
          </a:p>
          <a:p>
            <a:pPr indent="-361950" lvl="0" marL="457200" rtl="0" algn="just">
              <a:lnSpc>
                <a:spcPct val="150000"/>
              </a:lnSpc>
              <a:spcBef>
                <a:spcPts val="0"/>
              </a:spcBef>
              <a:spcAft>
                <a:spcPts val="0"/>
              </a:spcAft>
              <a:buSzPts val="2100"/>
              <a:buFont typeface="Georgia"/>
              <a:buAutoNum type="arabicPeriod"/>
            </a:pPr>
            <a:r>
              <a:rPr lang="en-US" sz="2100">
                <a:latin typeface="Georgia"/>
                <a:ea typeface="Georgia"/>
                <a:cs typeface="Georgia"/>
                <a:sym typeface="Georgia"/>
              </a:rPr>
              <a:t>alkalom 2021.10.19. Képes játék</a:t>
            </a:r>
            <a:endParaRPr sz="2100">
              <a:latin typeface="Georgia"/>
              <a:ea typeface="Georgia"/>
              <a:cs typeface="Georgia"/>
              <a:sym typeface="Georgia"/>
            </a:endParaRPr>
          </a:p>
          <a:p>
            <a:pPr indent="-361950" lvl="0" marL="457200" rtl="0" algn="just">
              <a:lnSpc>
                <a:spcPct val="150000"/>
              </a:lnSpc>
              <a:spcBef>
                <a:spcPts val="0"/>
              </a:spcBef>
              <a:spcAft>
                <a:spcPts val="0"/>
              </a:spcAft>
              <a:buSzPts val="2100"/>
              <a:buFont typeface="Georgia"/>
              <a:buAutoNum type="arabicPeriod"/>
            </a:pPr>
            <a:r>
              <a:rPr lang="en-US" sz="2100">
                <a:latin typeface="Georgia"/>
                <a:ea typeface="Georgia"/>
                <a:cs typeface="Georgia"/>
                <a:sym typeface="Georgia"/>
              </a:rPr>
              <a:t>alkalom 2021.10.29. Hangulatkártyák</a:t>
            </a:r>
            <a:endParaRPr sz="2100">
              <a:latin typeface="Georgia"/>
              <a:ea typeface="Georgia"/>
              <a:cs typeface="Georgia"/>
              <a:sym typeface="Georgia"/>
            </a:endParaRPr>
          </a:p>
          <a:p>
            <a:pPr indent="-361950" lvl="0" marL="457200" rtl="0" algn="just">
              <a:lnSpc>
                <a:spcPct val="150000"/>
              </a:lnSpc>
              <a:spcBef>
                <a:spcPts val="0"/>
              </a:spcBef>
              <a:spcAft>
                <a:spcPts val="0"/>
              </a:spcAft>
              <a:buSzPts val="2100"/>
              <a:buFont typeface="Georgia"/>
              <a:buAutoNum type="arabicPeriod"/>
            </a:pPr>
            <a:r>
              <a:rPr lang="en-US" sz="2100">
                <a:latin typeface="Georgia"/>
                <a:ea typeface="Georgia"/>
                <a:cs typeface="Georgia"/>
                <a:sym typeface="Georgia"/>
              </a:rPr>
              <a:t>alkalom 2021.11.02. Szociometriai kérdőív kitöltése, összegzés.</a:t>
            </a:r>
            <a:endParaRPr sz="2100">
              <a:latin typeface="Georgia"/>
              <a:ea typeface="Georgia"/>
              <a:cs typeface="Georgia"/>
              <a:sym typeface="Georgia"/>
            </a:endParaRPr>
          </a:p>
          <a:p>
            <a:pPr indent="0" lvl="0" marL="0" rtl="0" algn="just">
              <a:lnSpc>
                <a:spcPct val="150000"/>
              </a:lnSpc>
              <a:spcBef>
                <a:spcPts val="800"/>
              </a:spcBef>
              <a:spcAft>
                <a:spcPts val="0"/>
              </a:spcAft>
              <a:buNone/>
            </a:pPr>
            <a:r>
              <a:t/>
            </a:r>
            <a:endParaRPr>
              <a:latin typeface="Georgia"/>
              <a:ea typeface="Georgia"/>
              <a:cs typeface="Georgia"/>
              <a:sym typeface="Georgia"/>
            </a:endParaRPr>
          </a:p>
          <a:p>
            <a:pPr indent="0" lvl="0" marL="457200" rtl="0" algn="just">
              <a:lnSpc>
                <a:spcPct val="150000"/>
              </a:lnSpc>
              <a:spcBef>
                <a:spcPts val="800"/>
              </a:spcBef>
              <a:spcAft>
                <a:spcPts val="0"/>
              </a:spcAft>
              <a:buNone/>
            </a:pPr>
            <a:r>
              <a:t/>
            </a:r>
            <a:endParaRPr>
              <a:latin typeface="Georgia"/>
              <a:ea typeface="Georgia"/>
              <a:cs typeface="Georgia"/>
              <a:sym typeface="Georgia"/>
            </a:endParaRPr>
          </a:p>
          <a:p>
            <a:pPr indent="0" lvl="0" marL="457200" rtl="0" algn="just">
              <a:lnSpc>
                <a:spcPct val="150000"/>
              </a:lnSpc>
              <a:spcBef>
                <a:spcPts val="800"/>
              </a:spcBef>
              <a:spcAft>
                <a:spcPts val="800"/>
              </a:spcAft>
              <a:buNone/>
            </a:pPr>
            <a:r>
              <a:t/>
            </a:r>
            <a:endParaRPr>
              <a:latin typeface="Georgia"/>
              <a:ea typeface="Georgia"/>
              <a:cs typeface="Georgia"/>
              <a:sym typeface="Georgia"/>
            </a:endParaRPr>
          </a:p>
        </p:txBody>
      </p:sp>
      <p:sp>
        <p:nvSpPr>
          <p:cNvPr id="131" name="Google Shape;131;g1571bd7d2e1_0_36"/>
          <p:cNvSpPr txBox="1"/>
          <p:nvPr/>
        </p:nvSpPr>
        <p:spPr>
          <a:xfrm>
            <a:off x="2627312" y="6356350"/>
            <a:ext cx="65073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„Lelki egészség az iskolában” Pedagógiai Mentálhigiénés Konferencia - Hódmezővásárhely, 2022. október </a:t>
            </a:r>
            <a:r>
              <a:rPr b="0" i="0" lang="en-US" sz="1000" u="none" cap="none" strike="noStrike">
                <a:solidFill>
                  <a:schemeClr val="dk1"/>
                </a:solidFill>
                <a:latin typeface="Calibri"/>
                <a:ea typeface="Calibri"/>
                <a:cs typeface="Calibri"/>
                <a:sym typeface="Calibri"/>
              </a:rPr>
              <a:t>5.</a:t>
            </a:r>
            <a:endParaRPr/>
          </a:p>
        </p:txBody>
      </p:sp>
      <p:pic>
        <p:nvPicPr>
          <p:cNvPr id="132" name="Google Shape;132;g1571bd7d2e1_0_36"/>
          <p:cNvPicPr preferRelativeResize="0"/>
          <p:nvPr/>
        </p:nvPicPr>
        <p:blipFill rotWithShape="1">
          <a:blip r:embed="rId3">
            <a:alphaModFix/>
          </a:blip>
          <a:srcRect b="0" l="0" r="0" t="0"/>
          <a:stretch/>
        </p:blipFill>
        <p:spPr>
          <a:xfrm>
            <a:off x="136525" y="79375"/>
            <a:ext cx="2673347" cy="18907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alpha val="44310"/>
          </a:srgbClr>
        </a:solidFill>
      </p:bgPr>
    </p:bg>
    <p:spTree>
      <p:nvGrpSpPr>
        <p:cNvPr id="136" name="Shape 136"/>
        <p:cNvGrpSpPr/>
        <p:nvPr/>
      </p:nvGrpSpPr>
      <p:grpSpPr>
        <a:xfrm>
          <a:off x="0" y="0"/>
          <a:ext cx="0" cy="0"/>
          <a:chOff x="0" y="0"/>
          <a:chExt cx="0" cy="0"/>
        </a:xfrm>
      </p:grpSpPr>
      <p:sp>
        <p:nvSpPr>
          <p:cNvPr id="137" name="Google Shape;137;g1571bd7d2e1_0_42"/>
          <p:cNvSpPr txBox="1"/>
          <p:nvPr>
            <p:ph idx="1" type="subTitle"/>
          </p:nvPr>
        </p:nvSpPr>
        <p:spPr>
          <a:xfrm>
            <a:off x="1342575" y="1596575"/>
            <a:ext cx="10428600" cy="4759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t/>
            </a:r>
            <a:endParaRPr>
              <a:latin typeface="Georgia"/>
              <a:ea typeface="Georgia"/>
              <a:cs typeface="Georgia"/>
              <a:sym typeface="Georgia"/>
            </a:endParaRPr>
          </a:p>
          <a:p>
            <a:pPr indent="0" lvl="0" marL="457200" rtl="0" algn="just">
              <a:lnSpc>
                <a:spcPct val="150000"/>
              </a:lnSpc>
              <a:spcBef>
                <a:spcPts val="0"/>
              </a:spcBef>
              <a:spcAft>
                <a:spcPts val="0"/>
              </a:spcAft>
              <a:buNone/>
            </a:pPr>
            <a:r>
              <a:rPr lang="en-US">
                <a:latin typeface="Georgia"/>
                <a:ea typeface="Georgia"/>
                <a:cs typeface="Georgia"/>
                <a:sym typeface="Georgia"/>
              </a:rPr>
              <a:t>A munka ütemezése, tervezett időpontok:</a:t>
            </a:r>
            <a:endParaRPr>
              <a:latin typeface="Georgia"/>
              <a:ea typeface="Georgia"/>
              <a:cs typeface="Georgia"/>
              <a:sym typeface="Georgia"/>
            </a:endParaRPr>
          </a:p>
          <a:p>
            <a:pPr indent="-361950" lvl="0" marL="457200" rtl="0" algn="just">
              <a:lnSpc>
                <a:spcPct val="150000"/>
              </a:lnSpc>
              <a:spcBef>
                <a:spcPts val="800"/>
              </a:spcBef>
              <a:spcAft>
                <a:spcPts val="0"/>
              </a:spcAft>
              <a:buSzPts val="2100"/>
              <a:buFont typeface="Georgia"/>
              <a:buAutoNum type="arabicPeriod"/>
            </a:pPr>
            <a:r>
              <a:rPr lang="en-US" sz="2100">
                <a:latin typeface="Georgia"/>
                <a:ea typeface="Georgia"/>
                <a:cs typeface="Georgia"/>
                <a:sym typeface="Georgia"/>
              </a:rPr>
              <a:t>alkalom 2021.09.21. Szociometriai kérdőív kitöltése, a munkamenet ismertetése</a:t>
            </a:r>
            <a:endParaRPr sz="2100">
              <a:latin typeface="Georgia"/>
              <a:ea typeface="Georgia"/>
              <a:cs typeface="Georgia"/>
              <a:sym typeface="Georgia"/>
            </a:endParaRPr>
          </a:p>
          <a:p>
            <a:pPr indent="-361950" lvl="0" marL="457200" rtl="0" algn="just">
              <a:lnSpc>
                <a:spcPct val="150000"/>
              </a:lnSpc>
              <a:spcBef>
                <a:spcPts val="0"/>
              </a:spcBef>
              <a:spcAft>
                <a:spcPts val="0"/>
              </a:spcAft>
              <a:buSzPts val="2100"/>
              <a:buFont typeface="Georgia"/>
              <a:buAutoNum type="arabicPeriod"/>
            </a:pPr>
            <a:r>
              <a:rPr lang="en-US" sz="2100">
                <a:latin typeface="Georgia"/>
                <a:ea typeface="Georgia"/>
                <a:cs typeface="Georgia"/>
                <a:sym typeface="Georgia"/>
              </a:rPr>
              <a:t>alkalom 2021.09.28. Ne bánts!</a:t>
            </a:r>
            <a:endParaRPr sz="2100">
              <a:latin typeface="Georgia"/>
              <a:ea typeface="Georgia"/>
              <a:cs typeface="Georgia"/>
              <a:sym typeface="Georgia"/>
            </a:endParaRPr>
          </a:p>
          <a:p>
            <a:pPr indent="-361950" lvl="0" marL="457200" rtl="0" algn="just">
              <a:lnSpc>
                <a:spcPct val="150000"/>
              </a:lnSpc>
              <a:spcBef>
                <a:spcPts val="0"/>
              </a:spcBef>
              <a:spcAft>
                <a:spcPts val="0"/>
              </a:spcAft>
              <a:buSzPts val="2100"/>
              <a:buFont typeface="Georgia"/>
              <a:buAutoNum type="arabicPeriod"/>
            </a:pPr>
            <a:r>
              <a:rPr lang="en-US" sz="2100">
                <a:latin typeface="Georgia"/>
                <a:ea typeface="Georgia"/>
                <a:cs typeface="Georgia"/>
                <a:sym typeface="Georgia"/>
              </a:rPr>
              <a:t>alkalom 2021.10.05. Ez vagyok én!</a:t>
            </a:r>
            <a:endParaRPr sz="2100">
              <a:latin typeface="Georgia"/>
              <a:ea typeface="Georgia"/>
              <a:cs typeface="Georgia"/>
              <a:sym typeface="Georgia"/>
            </a:endParaRPr>
          </a:p>
          <a:p>
            <a:pPr indent="-361950" lvl="0" marL="457200" rtl="0" algn="just">
              <a:lnSpc>
                <a:spcPct val="150000"/>
              </a:lnSpc>
              <a:spcBef>
                <a:spcPts val="0"/>
              </a:spcBef>
              <a:spcAft>
                <a:spcPts val="0"/>
              </a:spcAft>
              <a:buSzPts val="2100"/>
              <a:buFont typeface="Georgia"/>
              <a:buAutoNum type="arabicPeriod"/>
            </a:pPr>
            <a:r>
              <a:rPr lang="en-US" sz="2100">
                <a:latin typeface="Georgia"/>
                <a:ea typeface="Georgia"/>
                <a:cs typeface="Georgia"/>
                <a:sym typeface="Georgia"/>
              </a:rPr>
              <a:t>alkalom 2021.10.12. Ha én… lennék…</a:t>
            </a:r>
            <a:endParaRPr sz="2100">
              <a:latin typeface="Georgia"/>
              <a:ea typeface="Georgia"/>
              <a:cs typeface="Georgia"/>
              <a:sym typeface="Georgia"/>
            </a:endParaRPr>
          </a:p>
          <a:p>
            <a:pPr indent="-361950" lvl="0" marL="457200" rtl="0" algn="just">
              <a:lnSpc>
                <a:spcPct val="150000"/>
              </a:lnSpc>
              <a:spcBef>
                <a:spcPts val="0"/>
              </a:spcBef>
              <a:spcAft>
                <a:spcPts val="0"/>
              </a:spcAft>
              <a:buSzPts val="2100"/>
              <a:buFont typeface="Georgia"/>
              <a:buAutoNum type="arabicPeriod"/>
            </a:pPr>
            <a:r>
              <a:rPr lang="en-US" sz="2100">
                <a:latin typeface="Georgia"/>
                <a:ea typeface="Georgia"/>
                <a:cs typeface="Georgia"/>
                <a:sym typeface="Georgia"/>
              </a:rPr>
              <a:t>alkalom 2021.10.19. Képes játék</a:t>
            </a:r>
            <a:endParaRPr sz="2100">
              <a:latin typeface="Georgia"/>
              <a:ea typeface="Georgia"/>
              <a:cs typeface="Georgia"/>
              <a:sym typeface="Georgia"/>
            </a:endParaRPr>
          </a:p>
          <a:p>
            <a:pPr indent="-361950" lvl="0" marL="457200" rtl="0" algn="just">
              <a:lnSpc>
                <a:spcPct val="150000"/>
              </a:lnSpc>
              <a:spcBef>
                <a:spcPts val="0"/>
              </a:spcBef>
              <a:spcAft>
                <a:spcPts val="0"/>
              </a:spcAft>
              <a:buSzPts val="2100"/>
              <a:buFont typeface="Georgia"/>
              <a:buAutoNum type="arabicPeriod"/>
            </a:pPr>
            <a:r>
              <a:rPr lang="en-US" sz="2100">
                <a:latin typeface="Georgia"/>
                <a:ea typeface="Georgia"/>
                <a:cs typeface="Georgia"/>
                <a:sym typeface="Georgia"/>
              </a:rPr>
              <a:t>alkalom 2021.10.29. Hangulatkártyák</a:t>
            </a:r>
            <a:endParaRPr sz="2100">
              <a:latin typeface="Georgia"/>
              <a:ea typeface="Georgia"/>
              <a:cs typeface="Georgia"/>
              <a:sym typeface="Georgia"/>
            </a:endParaRPr>
          </a:p>
          <a:p>
            <a:pPr indent="-361950" lvl="0" marL="457200" rtl="0" algn="just">
              <a:lnSpc>
                <a:spcPct val="150000"/>
              </a:lnSpc>
              <a:spcBef>
                <a:spcPts val="0"/>
              </a:spcBef>
              <a:spcAft>
                <a:spcPts val="0"/>
              </a:spcAft>
              <a:buSzPts val="2100"/>
              <a:buFont typeface="Georgia"/>
              <a:buAutoNum type="arabicPeriod"/>
            </a:pPr>
            <a:r>
              <a:rPr lang="en-US" sz="2100">
                <a:latin typeface="Georgia"/>
                <a:ea typeface="Georgia"/>
                <a:cs typeface="Georgia"/>
                <a:sym typeface="Georgia"/>
              </a:rPr>
              <a:t>alkalom 2021.11.02. Szociometriai kérdőív kitöltése, összegzés.</a:t>
            </a:r>
            <a:endParaRPr sz="2100">
              <a:latin typeface="Georgia"/>
              <a:ea typeface="Georgia"/>
              <a:cs typeface="Georgia"/>
              <a:sym typeface="Georgia"/>
            </a:endParaRPr>
          </a:p>
          <a:p>
            <a:pPr indent="0" lvl="0" marL="0" rtl="0" algn="just">
              <a:lnSpc>
                <a:spcPct val="150000"/>
              </a:lnSpc>
              <a:spcBef>
                <a:spcPts val="800"/>
              </a:spcBef>
              <a:spcAft>
                <a:spcPts val="0"/>
              </a:spcAft>
              <a:buNone/>
            </a:pPr>
            <a:r>
              <a:t/>
            </a:r>
            <a:endParaRPr>
              <a:latin typeface="Georgia"/>
              <a:ea typeface="Georgia"/>
              <a:cs typeface="Georgia"/>
              <a:sym typeface="Georgia"/>
            </a:endParaRPr>
          </a:p>
          <a:p>
            <a:pPr indent="0" lvl="0" marL="457200" rtl="0" algn="just">
              <a:lnSpc>
                <a:spcPct val="150000"/>
              </a:lnSpc>
              <a:spcBef>
                <a:spcPts val="800"/>
              </a:spcBef>
              <a:spcAft>
                <a:spcPts val="0"/>
              </a:spcAft>
              <a:buNone/>
            </a:pPr>
            <a:r>
              <a:t/>
            </a:r>
            <a:endParaRPr>
              <a:latin typeface="Georgia"/>
              <a:ea typeface="Georgia"/>
              <a:cs typeface="Georgia"/>
              <a:sym typeface="Georgia"/>
            </a:endParaRPr>
          </a:p>
          <a:p>
            <a:pPr indent="0" lvl="0" marL="457200" rtl="0" algn="just">
              <a:lnSpc>
                <a:spcPct val="150000"/>
              </a:lnSpc>
              <a:spcBef>
                <a:spcPts val="800"/>
              </a:spcBef>
              <a:spcAft>
                <a:spcPts val="800"/>
              </a:spcAft>
              <a:buNone/>
            </a:pPr>
            <a:r>
              <a:t/>
            </a:r>
            <a:endParaRPr>
              <a:latin typeface="Georgia"/>
              <a:ea typeface="Georgia"/>
              <a:cs typeface="Georgia"/>
              <a:sym typeface="Georgia"/>
            </a:endParaRPr>
          </a:p>
        </p:txBody>
      </p:sp>
      <p:sp>
        <p:nvSpPr>
          <p:cNvPr id="138" name="Google Shape;138;g1571bd7d2e1_0_42"/>
          <p:cNvSpPr txBox="1"/>
          <p:nvPr/>
        </p:nvSpPr>
        <p:spPr>
          <a:xfrm>
            <a:off x="2627312" y="6356350"/>
            <a:ext cx="65073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„Lelki egészség az iskolában” Pedagógiai Mentálhigiénés Konferencia - Hódmezővásárhely, 2022. október </a:t>
            </a:r>
            <a:r>
              <a:rPr b="0" i="0" lang="en-US" sz="1000" u="none" cap="none" strike="noStrike">
                <a:solidFill>
                  <a:schemeClr val="dk1"/>
                </a:solidFill>
                <a:latin typeface="Calibri"/>
                <a:ea typeface="Calibri"/>
                <a:cs typeface="Calibri"/>
                <a:sym typeface="Calibri"/>
              </a:rPr>
              <a:t>5.</a:t>
            </a:r>
            <a:endParaRPr/>
          </a:p>
        </p:txBody>
      </p:sp>
      <p:pic>
        <p:nvPicPr>
          <p:cNvPr id="139" name="Google Shape;139;g1571bd7d2e1_0_42"/>
          <p:cNvPicPr preferRelativeResize="0"/>
          <p:nvPr/>
        </p:nvPicPr>
        <p:blipFill rotWithShape="1">
          <a:blip r:embed="rId3">
            <a:alphaModFix/>
          </a:blip>
          <a:srcRect b="0" l="0" r="0" t="0"/>
          <a:stretch/>
        </p:blipFill>
        <p:spPr>
          <a:xfrm>
            <a:off x="136525" y="79375"/>
            <a:ext cx="2673347" cy="18907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9900">
            <a:alpha val="44310"/>
          </a:srgbClr>
        </a:solidFill>
      </p:bgPr>
    </p:bg>
    <p:spTree>
      <p:nvGrpSpPr>
        <p:cNvPr id="143" name="Shape 143"/>
        <p:cNvGrpSpPr/>
        <p:nvPr/>
      </p:nvGrpSpPr>
      <p:grpSpPr>
        <a:xfrm>
          <a:off x="0" y="0"/>
          <a:ext cx="0" cy="0"/>
          <a:chOff x="0" y="0"/>
          <a:chExt cx="0" cy="0"/>
        </a:xfrm>
      </p:grpSpPr>
      <p:sp>
        <p:nvSpPr>
          <p:cNvPr id="144" name="Google Shape;144;g15ea6503bf6_0_0"/>
          <p:cNvSpPr txBox="1"/>
          <p:nvPr>
            <p:ph idx="1" type="subTitle"/>
          </p:nvPr>
        </p:nvSpPr>
        <p:spPr>
          <a:xfrm>
            <a:off x="1342575" y="1596575"/>
            <a:ext cx="10428600" cy="4759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t/>
            </a:r>
            <a:endParaRPr>
              <a:latin typeface="Georgia"/>
              <a:ea typeface="Georgia"/>
              <a:cs typeface="Georgia"/>
              <a:sym typeface="Georgia"/>
            </a:endParaRPr>
          </a:p>
          <a:p>
            <a:pPr indent="-361950" lvl="0" marL="457200" rtl="0" algn="just">
              <a:lnSpc>
                <a:spcPct val="150000"/>
              </a:lnSpc>
              <a:spcBef>
                <a:spcPts val="0"/>
              </a:spcBef>
              <a:spcAft>
                <a:spcPts val="0"/>
              </a:spcAft>
              <a:buSzPts val="2100"/>
              <a:buFont typeface="Georgia"/>
              <a:buAutoNum type="arabicPeriod"/>
            </a:pPr>
            <a:r>
              <a:rPr lang="en-US" sz="2100">
                <a:latin typeface="Georgia"/>
                <a:ea typeface="Georgia"/>
                <a:cs typeface="Georgia"/>
                <a:sym typeface="Georgia"/>
              </a:rPr>
              <a:t>alkalom 2021.09.21. Szociometriai kérdőív kitöltése, a munkamenet ismertetése</a:t>
            </a:r>
            <a:endParaRPr sz="2100">
              <a:latin typeface="Georgia"/>
              <a:ea typeface="Georgia"/>
              <a:cs typeface="Georgia"/>
              <a:sym typeface="Georgia"/>
            </a:endParaRPr>
          </a:p>
          <a:p>
            <a:pPr indent="0" lvl="0" marL="0" rtl="0" algn="just">
              <a:lnSpc>
                <a:spcPct val="150000"/>
              </a:lnSpc>
              <a:spcBef>
                <a:spcPts val="0"/>
              </a:spcBef>
              <a:spcAft>
                <a:spcPts val="0"/>
              </a:spcAft>
              <a:buNone/>
            </a:pPr>
            <a:r>
              <a:rPr b="1" lang="en-US" sz="2000">
                <a:latin typeface="Georgia"/>
                <a:ea typeface="Georgia"/>
                <a:cs typeface="Georgia"/>
                <a:sym typeface="Georgia"/>
              </a:rPr>
              <a:t>két </a:t>
            </a:r>
            <a:r>
              <a:rPr lang="en-US" sz="2000">
                <a:latin typeface="Georgia"/>
                <a:ea typeface="Georgia"/>
                <a:cs typeface="Georgia"/>
                <a:sym typeface="Georgia"/>
              </a:rPr>
              <a:t>célt fogunk megvalósítani:</a:t>
            </a:r>
            <a:endParaRPr sz="2000">
              <a:latin typeface="Georgia"/>
              <a:ea typeface="Georgia"/>
              <a:cs typeface="Georgia"/>
              <a:sym typeface="Georgia"/>
            </a:endParaRPr>
          </a:p>
          <a:p>
            <a:pPr indent="0" lvl="0" marL="0" rtl="0" algn="just">
              <a:lnSpc>
                <a:spcPct val="150000"/>
              </a:lnSpc>
              <a:spcBef>
                <a:spcPts val="800"/>
              </a:spcBef>
              <a:spcAft>
                <a:spcPts val="0"/>
              </a:spcAft>
              <a:buNone/>
            </a:pPr>
            <a:r>
              <a:rPr lang="en-US" sz="2000">
                <a:latin typeface="Georgia"/>
                <a:ea typeface="Georgia"/>
                <a:cs typeface="Georgia"/>
                <a:sym typeface="Georgia"/>
              </a:rPr>
              <a:t>Egyik az, hogy segítünk nekik abban, hogy még jobban érezzék magukat az iskolában, az osztályközösségben és ami hiányt szenvedtek az első osztályban a személyes kapcsolatok kialakulása terén, azt igyekszünk „ledolgozni”. </a:t>
            </a:r>
            <a:endParaRPr sz="2000">
              <a:latin typeface="Georgia"/>
              <a:ea typeface="Georgia"/>
              <a:cs typeface="Georgia"/>
              <a:sym typeface="Georgia"/>
            </a:endParaRPr>
          </a:p>
          <a:p>
            <a:pPr indent="0" lvl="0" marL="0" rtl="0" algn="just">
              <a:lnSpc>
                <a:spcPct val="150000"/>
              </a:lnSpc>
              <a:spcBef>
                <a:spcPts val="800"/>
              </a:spcBef>
              <a:spcAft>
                <a:spcPts val="0"/>
              </a:spcAft>
              <a:buNone/>
            </a:pPr>
            <a:r>
              <a:rPr lang="en-US" sz="2000">
                <a:latin typeface="Georgia"/>
                <a:ea typeface="Georgia"/>
                <a:cs typeface="Georgia"/>
                <a:sym typeface="Georgia"/>
              </a:rPr>
              <a:t>A másik cél pedig az, hogy együttműködésükkel segítenek nekem a projektmunkámban.</a:t>
            </a:r>
            <a:endParaRPr sz="3200">
              <a:latin typeface="Georgia"/>
              <a:ea typeface="Georgia"/>
              <a:cs typeface="Georgia"/>
              <a:sym typeface="Georgia"/>
            </a:endParaRPr>
          </a:p>
          <a:p>
            <a:pPr indent="0" lvl="0" marL="457200" rtl="0" algn="just">
              <a:lnSpc>
                <a:spcPct val="150000"/>
              </a:lnSpc>
              <a:spcBef>
                <a:spcPts val="800"/>
              </a:spcBef>
              <a:spcAft>
                <a:spcPts val="0"/>
              </a:spcAft>
              <a:buNone/>
            </a:pPr>
            <a:r>
              <a:t/>
            </a:r>
            <a:endParaRPr>
              <a:latin typeface="Georgia"/>
              <a:ea typeface="Georgia"/>
              <a:cs typeface="Georgia"/>
              <a:sym typeface="Georgia"/>
            </a:endParaRPr>
          </a:p>
          <a:p>
            <a:pPr indent="0" lvl="0" marL="457200" rtl="0" algn="just">
              <a:lnSpc>
                <a:spcPct val="150000"/>
              </a:lnSpc>
              <a:spcBef>
                <a:spcPts val="800"/>
              </a:spcBef>
              <a:spcAft>
                <a:spcPts val="800"/>
              </a:spcAft>
              <a:buNone/>
            </a:pPr>
            <a:r>
              <a:t/>
            </a:r>
            <a:endParaRPr>
              <a:latin typeface="Georgia"/>
              <a:ea typeface="Georgia"/>
              <a:cs typeface="Georgia"/>
              <a:sym typeface="Georgia"/>
            </a:endParaRPr>
          </a:p>
        </p:txBody>
      </p:sp>
      <p:sp>
        <p:nvSpPr>
          <p:cNvPr id="145" name="Google Shape;145;g15ea6503bf6_0_0"/>
          <p:cNvSpPr txBox="1"/>
          <p:nvPr/>
        </p:nvSpPr>
        <p:spPr>
          <a:xfrm>
            <a:off x="2627312" y="6356350"/>
            <a:ext cx="65073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„Lelki egészség az iskolában” Pedagógiai Mentálhigiénés Konferencia - Hódmezővásárhely, 2022. október </a:t>
            </a:r>
            <a:r>
              <a:rPr b="0" i="0" lang="en-US" sz="1000" u="none" cap="none" strike="noStrike">
                <a:solidFill>
                  <a:schemeClr val="dk1"/>
                </a:solidFill>
                <a:latin typeface="Calibri"/>
                <a:ea typeface="Calibri"/>
                <a:cs typeface="Calibri"/>
                <a:sym typeface="Calibri"/>
              </a:rPr>
              <a:t>5.</a:t>
            </a:r>
            <a:endParaRPr/>
          </a:p>
        </p:txBody>
      </p:sp>
      <p:pic>
        <p:nvPicPr>
          <p:cNvPr id="146" name="Google Shape;146;g15ea6503bf6_0_0"/>
          <p:cNvPicPr preferRelativeResize="0"/>
          <p:nvPr/>
        </p:nvPicPr>
        <p:blipFill rotWithShape="1">
          <a:blip r:embed="rId3">
            <a:alphaModFix/>
          </a:blip>
          <a:srcRect b="0" l="0" r="0" t="0"/>
          <a:stretch/>
        </p:blipFill>
        <p:spPr>
          <a:xfrm>
            <a:off x="136525" y="79375"/>
            <a:ext cx="2673347" cy="189071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té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2022-09-04T07:19:29Z</dcterms:created>
  <dc:creator>Grezsa Ferenc</dc:creator>
</cp:coreProperties>
</file>